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0" r:id="rId1"/>
  </p:sldMasterIdLst>
  <p:notesMasterIdLst>
    <p:notesMasterId r:id="rId169"/>
  </p:notesMasterIdLst>
  <p:sldIdLst>
    <p:sldId id="425" r:id="rId2"/>
    <p:sldId id="431" r:id="rId3"/>
    <p:sldId id="331" r:id="rId4"/>
    <p:sldId id="266" r:id="rId5"/>
    <p:sldId id="269" r:id="rId6"/>
    <p:sldId id="343" r:id="rId7"/>
    <p:sldId id="270" r:id="rId8"/>
    <p:sldId id="271" r:id="rId9"/>
    <p:sldId id="272" r:id="rId10"/>
    <p:sldId id="274" r:id="rId11"/>
    <p:sldId id="275" r:id="rId12"/>
    <p:sldId id="276" r:id="rId13"/>
    <p:sldId id="278" r:id="rId14"/>
    <p:sldId id="279" r:id="rId15"/>
    <p:sldId id="280" r:id="rId16"/>
    <p:sldId id="281" r:id="rId17"/>
    <p:sldId id="282" r:id="rId18"/>
    <p:sldId id="283" r:id="rId19"/>
    <p:sldId id="424" r:id="rId20"/>
    <p:sldId id="284" r:id="rId21"/>
    <p:sldId id="285" r:id="rId22"/>
    <p:sldId id="286" r:id="rId23"/>
    <p:sldId id="287" r:id="rId24"/>
    <p:sldId id="288" r:id="rId25"/>
    <p:sldId id="289" r:id="rId26"/>
    <p:sldId id="290" r:id="rId27"/>
    <p:sldId id="291" r:id="rId28"/>
    <p:sldId id="292" r:id="rId29"/>
    <p:sldId id="309" r:id="rId30"/>
    <p:sldId id="296" r:id="rId31"/>
    <p:sldId id="297" r:id="rId32"/>
    <p:sldId id="298" r:id="rId33"/>
    <p:sldId id="428" r:id="rId34"/>
    <p:sldId id="427" r:id="rId35"/>
    <p:sldId id="434" r:id="rId36"/>
    <p:sldId id="435" r:id="rId37"/>
    <p:sldId id="436" r:id="rId38"/>
    <p:sldId id="335" r:id="rId39"/>
    <p:sldId id="432" r:id="rId40"/>
    <p:sldId id="433" r:id="rId41"/>
    <p:sldId id="429" r:id="rId42"/>
    <p:sldId id="312" r:id="rId43"/>
    <p:sldId id="313" r:id="rId44"/>
    <p:sldId id="314" r:id="rId45"/>
    <p:sldId id="333" r:id="rId46"/>
    <p:sldId id="437" r:id="rId47"/>
    <p:sldId id="430" r:id="rId48"/>
    <p:sldId id="300" r:id="rId49"/>
    <p:sldId id="301" r:id="rId50"/>
    <p:sldId id="304" r:id="rId51"/>
    <p:sldId id="341" r:id="rId52"/>
    <p:sldId id="302" r:id="rId53"/>
    <p:sldId id="441" r:id="rId54"/>
    <p:sldId id="299" r:id="rId55"/>
    <p:sldId id="442" r:id="rId56"/>
    <p:sldId id="438" r:id="rId57"/>
    <p:sldId id="293" r:id="rId58"/>
    <p:sldId id="443" r:id="rId59"/>
    <p:sldId id="448" r:id="rId60"/>
    <p:sldId id="447" r:id="rId61"/>
    <p:sldId id="439" r:id="rId62"/>
    <p:sldId id="377" r:id="rId63"/>
    <p:sldId id="376" r:id="rId64"/>
    <p:sldId id="446" r:id="rId65"/>
    <p:sldId id="449" r:id="rId66"/>
    <p:sldId id="467" r:id="rId67"/>
    <p:sldId id="452" r:id="rId68"/>
    <p:sldId id="470" r:id="rId69"/>
    <p:sldId id="451" r:id="rId70"/>
    <p:sldId id="457" r:id="rId71"/>
    <p:sldId id="459" r:id="rId72"/>
    <p:sldId id="460" r:id="rId73"/>
    <p:sldId id="461" r:id="rId74"/>
    <p:sldId id="462" r:id="rId75"/>
    <p:sldId id="456" r:id="rId76"/>
    <p:sldId id="468" r:id="rId77"/>
    <p:sldId id="469" r:id="rId78"/>
    <p:sldId id="454" r:id="rId79"/>
    <p:sldId id="464" r:id="rId80"/>
    <p:sldId id="453" r:id="rId81"/>
    <p:sldId id="465" r:id="rId82"/>
    <p:sldId id="466" r:id="rId83"/>
    <p:sldId id="463" r:id="rId84"/>
    <p:sldId id="450" r:id="rId85"/>
    <p:sldId id="477" r:id="rId86"/>
    <p:sldId id="484" r:id="rId87"/>
    <p:sldId id="485" r:id="rId88"/>
    <p:sldId id="471" r:id="rId89"/>
    <p:sldId id="472" r:id="rId90"/>
    <p:sldId id="473" r:id="rId91"/>
    <p:sldId id="476" r:id="rId92"/>
    <p:sldId id="474" r:id="rId93"/>
    <p:sldId id="475" r:id="rId94"/>
    <p:sldId id="277" r:id="rId95"/>
    <p:sldId id="478" r:id="rId96"/>
    <p:sldId id="479" r:id="rId97"/>
    <p:sldId id="480" r:id="rId98"/>
    <p:sldId id="481" r:id="rId99"/>
    <p:sldId id="483" r:id="rId100"/>
    <p:sldId id="482" r:id="rId101"/>
    <p:sldId id="444" r:id="rId102"/>
    <p:sldId id="498" r:id="rId103"/>
    <p:sldId id="497" r:id="rId104"/>
    <p:sldId id="268" r:id="rId105"/>
    <p:sldId id="489" r:id="rId106"/>
    <p:sldId id="494" r:id="rId107"/>
    <p:sldId id="488" r:id="rId108"/>
    <p:sldId id="495" r:id="rId109"/>
    <p:sldId id="445" r:id="rId110"/>
    <p:sldId id="496" r:id="rId111"/>
    <p:sldId id="505" r:id="rId112"/>
    <p:sldId id="486" r:id="rId113"/>
    <p:sldId id="487" r:id="rId114"/>
    <p:sldId id="440" r:id="rId115"/>
    <p:sldId id="306" r:id="rId116"/>
    <p:sldId id="305" r:id="rId117"/>
    <p:sldId id="307" r:id="rId118"/>
    <p:sldId id="308" r:id="rId119"/>
    <p:sldId id="273" r:id="rId120"/>
    <p:sldId id="490" r:id="rId121"/>
    <p:sldId id="491" r:id="rId122"/>
    <p:sldId id="492" r:id="rId123"/>
    <p:sldId id="342" r:id="rId124"/>
    <p:sldId id="423" r:id="rId125"/>
    <p:sldId id="499" r:id="rId126"/>
    <p:sldId id="500" r:id="rId127"/>
    <p:sldId id="507" r:id="rId128"/>
    <p:sldId id="506" r:id="rId129"/>
    <p:sldId id="508" r:id="rId130"/>
    <p:sldId id="509" r:id="rId131"/>
    <p:sldId id="510" r:id="rId132"/>
    <p:sldId id="511" r:id="rId133"/>
    <p:sldId id="262" r:id="rId134"/>
    <p:sldId id="264" r:id="rId135"/>
    <p:sldId id="265" r:id="rId136"/>
    <p:sldId id="263" r:id="rId137"/>
    <p:sldId id="512" r:id="rId138"/>
    <p:sldId id="513" r:id="rId139"/>
    <p:sldId id="528" r:id="rId140"/>
    <p:sldId id="529" r:id="rId141"/>
    <p:sldId id="514" r:id="rId142"/>
    <p:sldId id="515" r:id="rId143"/>
    <p:sldId id="516" r:id="rId144"/>
    <p:sldId id="541" r:id="rId145"/>
    <p:sldId id="519" r:id="rId146"/>
    <p:sldId id="522" r:id="rId147"/>
    <p:sldId id="517" r:id="rId148"/>
    <p:sldId id="518" r:id="rId149"/>
    <p:sldId id="539" r:id="rId150"/>
    <p:sldId id="521" r:id="rId151"/>
    <p:sldId id="520" r:id="rId152"/>
    <p:sldId id="523" r:id="rId153"/>
    <p:sldId id="524" r:id="rId154"/>
    <p:sldId id="526" r:id="rId155"/>
    <p:sldId id="527" r:id="rId156"/>
    <p:sldId id="538" r:id="rId157"/>
    <p:sldId id="530" r:id="rId158"/>
    <p:sldId id="531" r:id="rId159"/>
    <p:sldId id="537" r:id="rId160"/>
    <p:sldId id="532" r:id="rId161"/>
    <p:sldId id="533" r:id="rId162"/>
    <p:sldId id="534" r:id="rId163"/>
    <p:sldId id="535" r:id="rId164"/>
    <p:sldId id="540" r:id="rId165"/>
    <p:sldId id="502" r:id="rId166"/>
    <p:sldId id="503" r:id="rId167"/>
    <p:sldId id="504" r:id="rId168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422832D-30C1-47AD-A0C8-7D8D20B72760}">
  <a:tblStyle styleId="{3422832D-30C1-47AD-A0C8-7D8D20B7276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307" autoAdjust="0"/>
    <p:restoredTop sz="96371" autoAdjust="0"/>
  </p:normalViewPr>
  <p:slideViewPr>
    <p:cSldViewPr snapToGrid="0">
      <p:cViewPr varScale="1">
        <p:scale>
          <a:sx n="110" d="100"/>
          <a:sy n="110" d="100"/>
        </p:scale>
        <p:origin x="99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presProps" Target="presProps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viewProps" Target="viewProps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2" Type="http://schemas.openxmlformats.org/officeDocument/2006/relationships/theme" Target="theme/theme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dbaad7b77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dbaad7b77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5bfad02efe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5bfad02efe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c6f80d1ff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c6f80d1ff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5e0a36f8e6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5e0a36f8e6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21c7f15145_0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21c7f15145_0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21c7f15145_0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21c7f15145_0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21c7f15145_0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21c7f15145_0_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21c7f15145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21c7f15145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21c7f15145_0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21c7f15145_0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21c7f15145_0_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21c7f15145_0_1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5e0a36f8e6_2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5e0a36f8e6_2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591260b37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591260b37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60ec4c1a62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60ec4c1a62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60ec4c1a62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60ec4c1a62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60ec4c1a62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60ec4c1a62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60ec4c1a62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60ec4c1a62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24270b671b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24270b671b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24270b671b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24270b671b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24270b671b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24270b671b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24270b671b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24270b671b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285094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24270b671b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24270b671b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192299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60ec4c1a62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60ec4c1a62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20660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591260b372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591260b372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60ec4c1a62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60ec4c1a62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6836127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60ec4c1a62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60ec4c1a62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989883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494f06bc1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494f06bc1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494f06bc11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494f06bc11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494f06bc11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494f06bc11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43160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494f06bc11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494f06bc11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494f06bc1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494f06bc1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078669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24270b671b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24270b671b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033598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60ec4c1a62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60ec4c1a62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36674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60ec4c1a62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60ec4c1a62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21999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c6f80d1ff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c6f80d1ff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60ec4c1a62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60ec4c1a62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130924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60ec4c1a62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60ec4c1a62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332956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60ec4c1a62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60ec4c1a62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959265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60ec4c1a62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60ec4c1a62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646104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60ec4c1a62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60ec4c1a62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655041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288232427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60ec4c1a62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60ec4c1a62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49764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60ec4c1a62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60ec4c1a62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6293693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60ec4c1a62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60ec4c1a62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802413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60f427b324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60f427b324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46676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1c7f15145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21c7f15145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60f427b324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60f427b324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641946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60f427b324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60f427b324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980571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60f427b324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60f427b324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710078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60ec4c1a62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60ec4c1a62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523195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60f427b324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60f427b324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952913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60f427b324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60f427b324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261048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60ec4c1a62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60ec4c1a62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60ec4c1a62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60ec4c1a62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60ec4c1a62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60ec4c1a62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60ec4c1a62_0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60ec4c1a62_0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1c7f15145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21c7f15145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60f427b32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60f427b32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469046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4035eace3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4035eace3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073054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3dbae21d86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3dbae21d86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419025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3dbae21d86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3dbae21d86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338859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3208039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0611690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1018718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09627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591260b372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591260b372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5e0a36f8e6_2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5e0a36f8e6_2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5bfad02ef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5bfad02ef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4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EDE53-FC73-4FB1-ADA2-F62E4AFFDA81}" type="datetime1">
              <a:rPr lang="en-MY" smtClean="0"/>
              <a:t>12/5/2020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MY"/>
              <a:t>http://blog.kerul.net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0D7F5-979B-4ECF-A3FB-3B0655ED724F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248549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name="adj" fmla="val 16667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097028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2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rot="10800000" flipH="1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rot="10800000" flipH="1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1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ubTitle" idx="1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rot="10800000" flipH="1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0"/>
          <p:cNvSpPr/>
          <p:nvPr/>
        </p:nvSpPr>
        <p:spPr>
          <a:xfrm rot="10800000" flipH="1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0"/>
          <p:cNvSpPr txBox="1">
            <a:spLocks noGrp="1"/>
          </p:cNvSpPr>
          <p:nvPr>
            <p:ph type="body" idx="1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>
            <a:endParaRPr/>
          </a:p>
        </p:txBody>
      </p:sp>
      <p:sp>
        <p:nvSpPr>
          <p:cNvPr id="56" name="Google Shape;56;p10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4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>
            <a:spLocks noGrp="1"/>
          </p:cNvSpPr>
          <p:nvPr>
            <p:ph type="title" hasCustomPrompt="1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>
            <a:spLocks noGrp="1"/>
          </p:cNvSpPr>
          <p:nvPr>
            <p:ph type="body" idx="1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0" name="Google Shape;60;p1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aterial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61" r:id="rId11"/>
    <p:sldLayoutId id="2147483662" r:id="rId12"/>
  </p:sldLayoutIdLs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3.jp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5.png"/><Relationship Id="rId4" Type="http://schemas.openxmlformats.org/officeDocument/2006/relationships/image" Target="../media/image3.png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4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4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7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8.png"/><Relationship Id="rId4" Type="http://schemas.openxmlformats.org/officeDocument/2006/relationships/image" Target="../media/image3.png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0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4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4.png"/><Relationship Id="rId5" Type="http://schemas.openxmlformats.org/officeDocument/2006/relationships/image" Target="../media/image13.jpg"/><Relationship Id="rId4" Type="http://schemas.openxmlformats.org/officeDocument/2006/relationships/image" Target="../media/image12.png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0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4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8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79.png"/><Relationship Id="rId4" Type="http://schemas.openxmlformats.org/officeDocument/2006/relationships/image" Target="../media/image2.png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8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2.png"/><Relationship Id="rId4" Type="http://schemas.openxmlformats.org/officeDocument/2006/relationships/image" Target="../media/image3.pn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8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3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e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2.png"/><Relationship Id="rId5" Type="http://schemas.openxmlformats.org/officeDocument/2006/relationships/image" Target="../media/image3.png"/><Relationship Id="rId4" Type="http://schemas.openxmlformats.org/officeDocument/2006/relationships/image" Target="../media/image31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9.jp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3.jp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4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4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4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hyperlink" Target="https://console.firebase.google.com/" TargetMode="External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0.pn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4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4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4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4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4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capacitor.ionicframework.com/" TargetMode="Externa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4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4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4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4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1.png"/><Relationship Id="rId5" Type="http://schemas.openxmlformats.org/officeDocument/2006/relationships/image" Target="../media/image82.png"/><Relationship Id="rId4" Type="http://schemas.openxmlformats.org/officeDocument/2006/relationships/image" Target="../media/image3.png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4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4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png"/><Relationship Id="rId5" Type="http://schemas.openxmlformats.org/officeDocument/2006/relationships/image" Target="../media/image14.png"/><Relationship Id="rId4" Type="http://schemas.openxmlformats.org/officeDocument/2006/relationships/image" Target="../media/image18.png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4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4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4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4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4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4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1.png"/><Relationship Id="rId5" Type="http://schemas.openxmlformats.org/officeDocument/2006/relationships/image" Target="../media/image82.png"/><Relationship Id="rId4" Type="http://schemas.openxmlformats.org/officeDocument/2006/relationships/image" Target="../media/image3.png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4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4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4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3.png"/><Relationship Id="rId5" Type="http://schemas.openxmlformats.org/officeDocument/2006/relationships/image" Target="../media/image82.png"/><Relationship Id="rId4" Type="http://schemas.openxmlformats.org/officeDocument/2006/relationships/image" Target="../media/image3.png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2.png"/><Relationship Id="rId4" Type="http://schemas.openxmlformats.org/officeDocument/2006/relationships/image" Target="../media/image3.png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2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nodejs.org/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ionickerul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ionicframework.com/docs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0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microsoft.com/office/2007/relationships/hdphoto" Target="../media/hdphoto1.wdp"/><Relationship Id="rId4" Type="http://schemas.openxmlformats.org/officeDocument/2006/relationships/image" Target="../media/image43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hyperlink" Target="https://ionicframework.com/resources/articles/capacitor-vs-cordova-modern-hybrid-app-development" TargetMode="Externa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ionicframework.com/docs/native/camera" TargetMode="Externa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hyperlink" Target="https://ionicframework.com/resources/articles/capacitor-vs-cordova-modern-hybrid-app-development" TargetMode="Externa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9.pn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7" Type="http://schemas.openxmlformats.org/officeDocument/2006/relationships/image" Target="../media/image1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11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hyperlink" Target="https://adb.clockworkmod.com/" TargetMode="External"/><Relationship Id="rId1" Type="http://schemas.openxmlformats.org/officeDocument/2006/relationships/slideLayout" Target="../slideLayouts/slideLayout4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7.png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7" Type="http://schemas.openxmlformats.org/officeDocument/2006/relationships/image" Target="../media/image73.jpe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2.png"/><Relationship Id="rId5" Type="http://schemas.microsoft.com/office/2007/relationships/hdphoto" Target="../media/hdphoto2.wdp"/><Relationship Id="rId4" Type="http://schemas.openxmlformats.org/officeDocument/2006/relationships/image" Target="../media/image71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8" descr="Android, logo, mobile, phone, s10plus, samsung, smartphone icon">
            <a:extLst>
              <a:ext uri="{FF2B5EF4-FFF2-40B4-BE49-F238E27FC236}">
                <a16:creationId xmlns:a16="http://schemas.microsoft.com/office/drawing/2014/main" id="{BC18CC6F-B5BE-4880-98D2-4ABE2165A6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56" t="6492" r="27711" b="7331"/>
          <a:stretch/>
        </p:blipFill>
        <p:spPr bwMode="auto">
          <a:xfrm>
            <a:off x="630966" y="423047"/>
            <a:ext cx="2267059" cy="440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5331C4AA-7A07-4D9D-B3E3-49BDABEE684D}"/>
              </a:ext>
            </a:extLst>
          </p:cNvPr>
          <p:cNvSpPr/>
          <p:nvPr/>
        </p:nvSpPr>
        <p:spPr>
          <a:xfrm>
            <a:off x="3872712" y="0"/>
            <a:ext cx="2668116" cy="5143500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815EAD-F3C1-4994-8414-BD3E54780F55}"/>
              </a:ext>
            </a:extLst>
          </p:cNvPr>
          <p:cNvSpPr/>
          <p:nvPr/>
        </p:nvSpPr>
        <p:spPr>
          <a:xfrm>
            <a:off x="5206770" y="0"/>
            <a:ext cx="393723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</a:t>
            </a:fld>
            <a:endParaRPr lang="en"/>
          </a:p>
        </p:txBody>
      </p:sp>
      <p:pic>
        <p:nvPicPr>
          <p:cNvPr id="1032" name="Picture 8" descr="App, development, framework, htm, hybrid, ionic icon">
            <a:extLst>
              <a:ext uri="{FF2B5EF4-FFF2-40B4-BE49-F238E27FC236}">
                <a16:creationId xmlns:a16="http://schemas.microsoft.com/office/drawing/2014/main" id="{1D8747F4-A5C6-4731-8B94-B751B55210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182" y="1427307"/>
            <a:ext cx="2112133" cy="2112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3A777F0-9684-4117-915E-6BD09E360BA3}"/>
              </a:ext>
            </a:extLst>
          </p:cNvPr>
          <p:cNvSpPr txBox="1"/>
          <p:nvPr/>
        </p:nvSpPr>
        <p:spPr>
          <a:xfrm>
            <a:off x="3102281" y="1819683"/>
            <a:ext cx="261962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6000" b="1" i="1" dirty="0">
                <a:solidFill>
                  <a:schemeClr val="bg1"/>
                </a:solidFill>
              </a:rPr>
              <a:t>Ionic5 </a:t>
            </a:r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84512125-16D8-4C25-B29F-3B2D5B7F35A2}"/>
              </a:ext>
            </a:extLst>
          </p:cNvPr>
          <p:cNvSpPr/>
          <p:nvPr/>
        </p:nvSpPr>
        <p:spPr>
          <a:xfrm>
            <a:off x="8473648" y="3182970"/>
            <a:ext cx="598593" cy="1814168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1" name="Google Shape;71;p14">
            <a:extLst>
              <a:ext uri="{FF2B5EF4-FFF2-40B4-BE49-F238E27FC236}">
                <a16:creationId xmlns:a16="http://schemas.microsoft.com/office/drawing/2014/main" id="{B88C4D69-22C0-4590-B39F-813FDFEA11E9}"/>
              </a:ext>
            </a:extLst>
          </p:cNvPr>
          <p:cNvSpPr txBox="1">
            <a:spLocks/>
          </p:cNvSpPr>
          <p:nvPr/>
        </p:nvSpPr>
        <p:spPr>
          <a:xfrm>
            <a:off x="7221817" y="847685"/>
            <a:ext cx="1850424" cy="415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r"/>
            <a:r>
              <a:rPr lang="en-MY" sz="2000" b="1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  <a:cs typeface="Courier New" panose="02070309020205020404" pitchFamily="49" charset="0"/>
              </a:rPr>
              <a:t>bit.ly/ionkerul</a:t>
            </a:r>
            <a:endParaRPr lang="en-MY" sz="2000" b="1" dirty="0">
              <a:solidFill>
                <a:schemeClr val="bg1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pic>
        <p:nvPicPr>
          <p:cNvPr id="12" name="Picture 2" descr="Icône Youtube HD⎪Vector illustrator (ai.) | Desain logo, Seni, Gambar">
            <a:extLst>
              <a:ext uri="{FF2B5EF4-FFF2-40B4-BE49-F238E27FC236}">
                <a16:creationId xmlns:a16="http://schemas.microsoft.com/office/drawing/2014/main" id="{8A130560-C6C5-491B-825D-A554EC3264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18" b="16290"/>
          <a:stretch/>
        </p:blipFill>
        <p:spPr bwMode="auto">
          <a:xfrm>
            <a:off x="7874886" y="132539"/>
            <a:ext cx="1242724" cy="790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05730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32" descr="Xcode | Xcode Logo | bfishadow | Flickr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1500" y="3082250"/>
            <a:ext cx="1412500" cy="1412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32"/>
          <p:cNvSpPr txBox="1"/>
          <p:nvPr/>
        </p:nvSpPr>
        <p:spPr>
          <a:xfrm>
            <a:off x="4230738" y="4494750"/>
            <a:ext cx="14124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XCode Project</a:t>
            </a:r>
            <a:endParaRPr/>
          </a:p>
        </p:txBody>
      </p:sp>
      <p:pic>
        <p:nvPicPr>
          <p:cNvPr id="230" name="Google Shape;230;p32" descr="File:iPhone 6S Rose Gold.png - Wikimedia Commons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15176" y="2751488"/>
            <a:ext cx="976876" cy="193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32" descr="File:Nexus 5 Front View.png - Wikimedia Commons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98600" y="115351"/>
            <a:ext cx="1210048" cy="2045648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32"/>
          <p:cNvSpPr txBox="1"/>
          <p:nvPr/>
        </p:nvSpPr>
        <p:spPr>
          <a:xfrm>
            <a:off x="7197413" y="1996388"/>
            <a:ext cx="14124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Android Device</a:t>
            </a:r>
            <a:endParaRPr/>
          </a:p>
        </p:txBody>
      </p:sp>
      <p:sp>
        <p:nvSpPr>
          <p:cNvPr id="233" name="Google Shape;233;p32"/>
          <p:cNvSpPr txBox="1"/>
          <p:nvPr/>
        </p:nvSpPr>
        <p:spPr>
          <a:xfrm>
            <a:off x="7197413" y="4682925"/>
            <a:ext cx="14124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iPhone/iPad</a:t>
            </a:r>
            <a:endParaRPr/>
          </a:p>
        </p:txBody>
      </p:sp>
      <p:pic>
        <p:nvPicPr>
          <p:cNvPr id="234" name="Google Shape;234;p32" descr="Combat coders build Web pages for warfighters &amp;gt; Air Force Space ...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5050" y="477738"/>
            <a:ext cx="1591325" cy="154202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5" name="Google Shape;235;p32"/>
          <p:cNvCxnSpPr>
            <a:stCxn id="234" idx="3"/>
            <a:endCxn id="231" idx="1"/>
          </p:cNvCxnSpPr>
          <p:nvPr/>
        </p:nvCxnSpPr>
        <p:spPr>
          <a:xfrm rot="10800000" flipH="1">
            <a:off x="2276375" y="1138051"/>
            <a:ext cx="5022300" cy="1107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36" name="Google Shape;236;p32"/>
          <p:cNvCxnSpPr>
            <a:stCxn id="234" idx="3"/>
            <a:endCxn id="228" idx="1"/>
          </p:cNvCxnSpPr>
          <p:nvPr/>
        </p:nvCxnSpPr>
        <p:spPr>
          <a:xfrm>
            <a:off x="2276375" y="1248751"/>
            <a:ext cx="1925100" cy="2539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37" name="Google Shape;237;p32"/>
          <p:cNvCxnSpPr>
            <a:stCxn id="228" idx="3"/>
            <a:endCxn id="230" idx="1"/>
          </p:cNvCxnSpPr>
          <p:nvPr/>
        </p:nvCxnSpPr>
        <p:spPr>
          <a:xfrm rot="10800000" flipH="1">
            <a:off x="5614000" y="3717100"/>
            <a:ext cx="1801200" cy="71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38" name="Google Shape;238;p32"/>
          <p:cNvSpPr txBox="1"/>
          <p:nvPr/>
        </p:nvSpPr>
        <p:spPr>
          <a:xfrm>
            <a:off x="444500" y="2947650"/>
            <a:ext cx="2072400" cy="8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/>
              <a:t>Cordova</a:t>
            </a:r>
            <a:endParaRPr sz="24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/>
              <a:t>Framework</a:t>
            </a:r>
            <a:endParaRPr sz="2400" b="1"/>
          </a:p>
        </p:txBody>
      </p:sp>
      <p:sp>
        <p:nvSpPr>
          <p:cNvPr id="239" name="Google Shape;239;p32"/>
          <p:cNvSpPr txBox="1"/>
          <p:nvPr/>
        </p:nvSpPr>
        <p:spPr>
          <a:xfrm>
            <a:off x="653050" y="3788550"/>
            <a:ext cx="1623300" cy="4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Hybrid</a:t>
            </a:r>
            <a:endParaRPr/>
          </a:p>
        </p:txBody>
      </p:sp>
      <p:pic>
        <p:nvPicPr>
          <p:cNvPr id="240" name="Google Shape;240;p32" descr="File:Ionic Logo.svg - Wikimedia Commons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46963" y="2134413"/>
            <a:ext cx="2635450" cy="915826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32"/>
          <p:cNvSpPr txBox="1"/>
          <p:nvPr/>
        </p:nvSpPr>
        <p:spPr>
          <a:xfrm>
            <a:off x="3573525" y="840800"/>
            <a:ext cx="31296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Compile with Android SDK</a:t>
            </a:r>
            <a:endParaRPr/>
          </a:p>
        </p:txBody>
      </p:sp>
      <p:sp>
        <p:nvSpPr>
          <p:cNvPr id="242" name="Google Shape;242;p32"/>
          <p:cNvSpPr txBox="1"/>
          <p:nvPr/>
        </p:nvSpPr>
        <p:spPr>
          <a:xfrm>
            <a:off x="875125" y="115350"/>
            <a:ext cx="1156200" cy="5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1 x WORK</a:t>
            </a:r>
            <a:endParaRPr b="1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26221CB-32CE-4617-A57F-089CE0996BE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63"/>
          <p:cNvSpPr txBox="1">
            <a:spLocks noGrp="1"/>
          </p:cNvSpPr>
          <p:nvPr>
            <p:ph type="title"/>
          </p:nvPr>
        </p:nvSpPr>
        <p:spPr>
          <a:xfrm>
            <a:off x="460950" y="1620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Codes &amp; slides</a:t>
            </a:r>
            <a:r>
              <a:rPr lang="en-MY" b="1" dirty="0"/>
              <a:t> github.com/khirulnizam/ionic5</a:t>
            </a:r>
            <a:endParaRPr b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A2FACE2-8EA9-45A1-B922-1F8593E59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100</a:t>
            </a:fld>
            <a:endParaRPr lang="en"/>
          </a:p>
        </p:txBody>
      </p:sp>
      <p:pic>
        <p:nvPicPr>
          <p:cNvPr id="7170" name="Picture 2" descr="Xconomy: GitHub Wants Software for Autos to be More Open ...">
            <a:extLst>
              <a:ext uri="{FF2B5EF4-FFF2-40B4-BE49-F238E27FC236}">
                <a16:creationId xmlns:a16="http://schemas.microsoft.com/office/drawing/2014/main" id="{0A123483-7C72-41A9-B0AF-8F296BAF08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87" r="23189"/>
          <a:stretch/>
        </p:blipFill>
        <p:spPr bwMode="auto">
          <a:xfrm>
            <a:off x="7296665" y="0"/>
            <a:ext cx="1618734" cy="2062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686646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Amazon.com: DZJYQ 6.5x5ft(2x1.5m) Blue Sky White Cloud Sun Ocean ...">
            <a:extLst>
              <a:ext uri="{FF2B5EF4-FFF2-40B4-BE49-F238E27FC236}">
                <a16:creationId xmlns:a16="http://schemas.microsoft.com/office/drawing/2014/main" id="{38236899-4B43-4452-BFF9-1ADAE20F63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56" b="9444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101</a:t>
            </a:fld>
            <a:endParaRPr lang="en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E0E7A3-65FF-4CBE-9719-052D63E7DE13}"/>
              </a:ext>
            </a:extLst>
          </p:cNvPr>
          <p:cNvSpPr txBox="1"/>
          <p:nvPr/>
        </p:nvSpPr>
        <p:spPr>
          <a:xfrm>
            <a:off x="1434140" y="1859547"/>
            <a:ext cx="6680034" cy="2062103"/>
          </a:xfrm>
          <a:prstGeom prst="rect">
            <a:avLst/>
          </a:prstGeom>
          <a:noFill/>
          <a:effectLst>
            <a:glow rad="139700">
              <a:schemeClr val="accent6">
                <a:satMod val="175000"/>
                <a:alpha val="4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MY" sz="9600" b="1" i="1" dirty="0">
                <a:solidFill>
                  <a:schemeClr val="accent1">
                    <a:lumMod val="50000"/>
                  </a:schemeClr>
                </a:solidFill>
              </a:rPr>
              <a:t>T07 Pilihan</a:t>
            </a:r>
            <a:br>
              <a:rPr lang="en-MY" sz="4800" b="1" i="1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MY" sz="3200" b="1" i="1" dirty="0">
                <a:solidFill>
                  <a:schemeClr val="accent1">
                    <a:lumMod val="50000"/>
                  </a:schemeClr>
                </a:solidFill>
              </a:rPr>
              <a:t>Selection : if…else, ngIf </a:t>
            </a:r>
            <a:endParaRPr lang="en-MY" sz="4800" b="1" i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556C056-3736-4061-9573-99F09264BDC6}"/>
              </a:ext>
            </a:extLst>
          </p:cNvPr>
          <p:cNvSpPr/>
          <p:nvPr/>
        </p:nvSpPr>
        <p:spPr>
          <a:xfrm>
            <a:off x="2371725" y="762000"/>
            <a:ext cx="2276478" cy="995008"/>
          </a:xfrm>
          <a:prstGeom prst="roundRect">
            <a:avLst/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FA9EEC3-83E1-4772-A3CC-286B4751BE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882" y="693813"/>
            <a:ext cx="3416917" cy="1153210"/>
          </a:xfrm>
          <a:prstGeom prst="rect">
            <a:avLst/>
          </a:prstGeom>
        </p:spPr>
      </p:pic>
      <p:sp>
        <p:nvSpPr>
          <p:cNvPr id="9" name="Google Shape;71;p14">
            <a:extLst>
              <a:ext uri="{FF2B5EF4-FFF2-40B4-BE49-F238E27FC236}">
                <a16:creationId xmlns:a16="http://schemas.microsoft.com/office/drawing/2014/main" id="{FE453C21-B0D7-4214-AAF9-EE73321667C1}"/>
              </a:ext>
            </a:extLst>
          </p:cNvPr>
          <p:cNvSpPr txBox="1">
            <a:spLocks/>
          </p:cNvSpPr>
          <p:nvPr/>
        </p:nvSpPr>
        <p:spPr>
          <a:xfrm>
            <a:off x="6469342" y="222367"/>
            <a:ext cx="1850424" cy="415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r"/>
            <a:r>
              <a:rPr lang="en-MY" sz="2000" b="1" dirty="0">
                <a:solidFill>
                  <a:schemeClr val="accent1">
                    <a:lumMod val="50000"/>
                  </a:schemeClr>
                </a:solidFill>
                <a:latin typeface="Roboto" panose="020B0604020202020204" charset="0"/>
                <a:ea typeface="Roboto" panose="020B0604020202020204" charset="0"/>
                <a:cs typeface="Courier New" panose="02070309020205020404" pitchFamily="49" charset="0"/>
              </a:rPr>
              <a:t>bit.ly/ionkerul</a:t>
            </a:r>
            <a:endParaRPr lang="en-MY" sz="2000" b="1" dirty="0">
              <a:solidFill>
                <a:schemeClr val="accent1">
                  <a:lumMod val="50000"/>
                </a:schemeClr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pic>
        <p:nvPicPr>
          <p:cNvPr id="10" name="Picture 2" descr="Icône Youtube HD⎪Vector illustrator (ai.) | Desain logo, Seni, Gambar">
            <a:extLst>
              <a:ext uri="{FF2B5EF4-FFF2-40B4-BE49-F238E27FC236}">
                <a16:creationId xmlns:a16="http://schemas.microsoft.com/office/drawing/2014/main" id="{C90AAA9A-CA48-40EE-B62A-F5B4A16762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18" b="16290"/>
          <a:stretch/>
        </p:blipFill>
        <p:spPr bwMode="auto">
          <a:xfrm>
            <a:off x="8181974" y="132539"/>
            <a:ext cx="935635" cy="594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Sourcetree | Free Git GUI for Mac and Windows">
            <a:extLst>
              <a:ext uri="{FF2B5EF4-FFF2-40B4-BE49-F238E27FC236}">
                <a16:creationId xmlns:a16="http://schemas.microsoft.com/office/drawing/2014/main" id="{41DED9DC-7E12-4B70-9449-A17BA5332C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6200963" y="2937743"/>
            <a:ext cx="2428123" cy="2428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7798884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59C8CC-83BC-4A31-9BD1-FF412459F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Output overview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DE965A-513A-45E5-B64F-B9075E50E7D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102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192B4A-C5EE-4FB7-98CD-05CFBDB09F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151" r="32584" b="8683"/>
          <a:stretch/>
        </p:blipFill>
        <p:spPr>
          <a:xfrm>
            <a:off x="449580" y="739523"/>
            <a:ext cx="7025640" cy="4406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39248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0F657-E2CB-41B3-BF2E-EE2552467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Create a new page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E65D63-0E6E-4ACC-9330-2A90C8822C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Y" sz="4400" b="1" dirty="0"/>
              <a:t>ionic g page login</a:t>
            </a:r>
          </a:p>
          <a:p>
            <a:r>
              <a:rPr lang="en-MY" sz="3200" dirty="0"/>
              <a:t>(selection exercise)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82A850-AB0E-4205-B4DD-8D198C462C5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679055804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5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[(ngModel)]</a:t>
            </a:r>
            <a:endParaRPr/>
          </a:p>
        </p:txBody>
      </p:sp>
      <p:sp>
        <p:nvSpPr>
          <p:cNvPr id="157" name="Google Shape;157;p25"/>
          <p:cNvSpPr txBox="1"/>
          <p:nvPr/>
        </p:nvSpPr>
        <p:spPr>
          <a:xfrm>
            <a:off x="3496440" y="619050"/>
            <a:ext cx="5647559" cy="4524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/>
              <a:t>Example:</a:t>
            </a:r>
            <a:endParaRPr sz="24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i="1" dirty="0"/>
              <a:t>IN TYPESCRIPT:</a:t>
            </a:r>
            <a:endParaRPr sz="2400" i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accent3"/>
                </a:solidFill>
              </a:rPr>
              <a:t>user</a:t>
            </a:r>
            <a:r>
              <a:rPr lang="en-MY" sz="2400" b="1" dirty="0">
                <a:solidFill>
                  <a:schemeClr val="accent3"/>
                </a:solidFill>
              </a:rPr>
              <a:t>name</a:t>
            </a:r>
            <a:r>
              <a:rPr lang="en" sz="2400" dirty="0"/>
              <a:t>:any;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2400" b="1" dirty="0">
                <a:solidFill>
                  <a:schemeClr val="accent3"/>
                </a:solidFill>
              </a:rPr>
              <a:t>p</a:t>
            </a:r>
            <a:r>
              <a:rPr lang="en" sz="2400" b="1" dirty="0">
                <a:solidFill>
                  <a:schemeClr val="accent3"/>
                </a:solidFill>
              </a:rPr>
              <a:t>assword</a:t>
            </a:r>
            <a:r>
              <a:rPr lang="en" sz="2400" dirty="0"/>
              <a:t>:any;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i="1" dirty="0"/>
              <a:t>IN HTML:</a:t>
            </a:r>
            <a:endParaRPr sz="2400" i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&lt;ion-input [(ngModel)]= “</a:t>
            </a:r>
            <a:r>
              <a:rPr lang="en-MY" sz="2400" b="1" dirty="0">
                <a:solidFill>
                  <a:schemeClr val="accent3"/>
                </a:solidFill>
              </a:rPr>
              <a:t>username</a:t>
            </a:r>
            <a:r>
              <a:rPr lang="en" sz="2400" dirty="0"/>
              <a:t>”&gt;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&lt;/ion-input&gt;</a:t>
            </a:r>
          </a:p>
          <a:p>
            <a:pPr lvl="0"/>
            <a:r>
              <a:rPr lang="en-MY" sz="2400" dirty="0"/>
              <a:t>&lt;ion-input [(ngModel)]= “</a:t>
            </a:r>
            <a:r>
              <a:rPr lang="en-MY" sz="2400" b="1" dirty="0">
                <a:solidFill>
                  <a:schemeClr val="accent3"/>
                </a:solidFill>
              </a:rPr>
              <a:t>password</a:t>
            </a:r>
            <a:r>
              <a:rPr lang="en-MY" sz="2400" dirty="0"/>
              <a:t>”&gt;</a:t>
            </a:r>
          </a:p>
          <a:p>
            <a:pPr lvl="0"/>
            <a:r>
              <a:rPr lang="en-MY" sz="2400" dirty="0"/>
              <a:t>&lt;/ion-input&gt;</a:t>
            </a:r>
          </a:p>
        </p:txBody>
      </p:sp>
      <p:sp>
        <p:nvSpPr>
          <p:cNvPr id="158" name="Google Shape;158;p25"/>
          <p:cNvSpPr txBox="1"/>
          <p:nvPr/>
        </p:nvSpPr>
        <p:spPr>
          <a:xfrm>
            <a:off x="98250" y="1633050"/>
            <a:ext cx="3511200" cy="273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latin typeface="Roboto"/>
                <a:ea typeface="Roboto"/>
                <a:cs typeface="Roboto"/>
                <a:sym typeface="Roboto"/>
              </a:rPr>
              <a:t>[(ngModel)] </a:t>
            </a:r>
            <a:r>
              <a:rPr lang="en" sz="2400">
                <a:latin typeface="Roboto"/>
                <a:ea typeface="Roboto"/>
                <a:cs typeface="Roboto"/>
                <a:sym typeface="Roboto"/>
              </a:rPr>
              <a:t>USED IN</a:t>
            </a:r>
            <a:r>
              <a:rPr lang="en" sz="300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3000" b="1">
                <a:latin typeface="Roboto"/>
                <a:ea typeface="Roboto"/>
                <a:cs typeface="Roboto"/>
                <a:sym typeface="Roboto"/>
              </a:rPr>
              <a:t>HTML </a:t>
            </a:r>
            <a:r>
              <a:rPr lang="en" sz="2400">
                <a:latin typeface="Roboto"/>
                <a:ea typeface="Roboto"/>
                <a:cs typeface="Roboto"/>
                <a:sym typeface="Roboto"/>
              </a:rPr>
              <a:t>to capture what is typed into input to </a:t>
            </a:r>
            <a:r>
              <a:rPr lang="en" sz="3000" b="1">
                <a:latin typeface="Roboto"/>
                <a:ea typeface="Roboto"/>
                <a:cs typeface="Roboto"/>
                <a:sym typeface="Roboto"/>
              </a:rPr>
              <a:t>TypeScript</a:t>
            </a:r>
            <a:endParaRPr sz="3000"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DBFB2FA-78B7-4EC1-9AC3-6F7485A9C08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104</a:t>
            </a:fld>
            <a:endParaRPr lang="en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8FF337E-1C75-482D-A040-A51A06A0E046}"/>
              </a:ext>
            </a:extLst>
          </p:cNvPr>
          <p:cNvCxnSpPr/>
          <p:nvPr/>
        </p:nvCxnSpPr>
        <p:spPr>
          <a:xfrm>
            <a:off x="3398520" y="754380"/>
            <a:ext cx="0" cy="41071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163372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9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*</a:t>
            </a:r>
            <a:r>
              <a:rPr lang="en-MY" dirty="0"/>
              <a:t>ngIf used in HTML</a:t>
            </a:r>
            <a:endParaRPr dirty="0"/>
          </a:p>
        </p:txBody>
      </p:sp>
      <p:sp>
        <p:nvSpPr>
          <p:cNvPr id="185" name="Google Shape;185;p29"/>
          <p:cNvSpPr txBox="1"/>
          <p:nvPr/>
        </p:nvSpPr>
        <p:spPr>
          <a:xfrm>
            <a:off x="3542175" y="919050"/>
            <a:ext cx="5027100" cy="41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Usually used for array iterations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Example: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IN HTML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&lt;div *ngIf= “ </a:t>
            </a:r>
            <a:r>
              <a:rPr lang="en-MY" sz="2400" dirty="0"/>
              <a:t>username</a:t>
            </a:r>
            <a:r>
              <a:rPr lang="en" sz="2400" dirty="0"/>
              <a:t>==</a:t>
            </a:r>
            <a:r>
              <a:rPr lang="en-MY" sz="2400" dirty="0"/>
              <a:t>null </a:t>
            </a:r>
            <a:r>
              <a:rPr lang="en" sz="2400" dirty="0"/>
              <a:t>”&gt;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	</a:t>
            </a:r>
            <a:r>
              <a:rPr lang="en-MY" sz="2400" dirty="0"/>
              <a:t>Pls enter username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&lt;/div&gt;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&lt;div *ngIf= “ </a:t>
            </a:r>
            <a:r>
              <a:rPr lang="en-MY" sz="2400" dirty="0"/>
              <a:t>password</a:t>
            </a:r>
            <a:r>
              <a:rPr lang="en" sz="2400" dirty="0"/>
              <a:t>==</a:t>
            </a:r>
            <a:r>
              <a:rPr lang="en-MY" sz="2400" dirty="0"/>
              <a:t>null</a:t>
            </a:r>
            <a:r>
              <a:rPr lang="en" sz="2400" dirty="0"/>
              <a:t> ”&gt;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	</a:t>
            </a:r>
            <a:r>
              <a:rPr lang="en-MY" sz="2400" dirty="0"/>
              <a:t>Pls enter password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&lt;/div&gt;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186" name="Google Shape;186;p29"/>
          <p:cNvSpPr txBox="1"/>
          <p:nvPr/>
        </p:nvSpPr>
        <p:spPr>
          <a:xfrm>
            <a:off x="98250" y="2050350"/>
            <a:ext cx="3248400" cy="10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latin typeface="Roboto"/>
                <a:ea typeface="Roboto"/>
                <a:cs typeface="Roboto"/>
                <a:sym typeface="Roboto"/>
              </a:rPr>
              <a:t>*ngIf </a:t>
            </a:r>
            <a:r>
              <a:rPr lang="en" sz="2400">
                <a:latin typeface="Roboto"/>
                <a:ea typeface="Roboto"/>
                <a:cs typeface="Roboto"/>
                <a:sym typeface="Roboto"/>
              </a:rPr>
              <a:t>USED IN</a:t>
            </a:r>
            <a:r>
              <a:rPr lang="en" sz="300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3000" b="1">
                <a:latin typeface="Roboto"/>
                <a:ea typeface="Roboto"/>
                <a:cs typeface="Roboto"/>
                <a:sym typeface="Roboto"/>
              </a:rPr>
              <a:t>HTML</a:t>
            </a:r>
            <a:endParaRPr sz="3000"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679D78B-21F7-4081-B6E2-216F9E428F1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105</a:t>
            </a:fld>
            <a:endParaRPr lang="en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2CCF3C3-0BDD-4006-B4E0-01BA07F52C30}"/>
              </a:ext>
            </a:extLst>
          </p:cNvPr>
          <p:cNvCxnSpPr/>
          <p:nvPr/>
        </p:nvCxnSpPr>
        <p:spPr>
          <a:xfrm>
            <a:off x="3398520" y="754380"/>
            <a:ext cx="0" cy="41071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752218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9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*</a:t>
            </a:r>
            <a:r>
              <a:rPr lang="en-MY" dirty="0"/>
              <a:t>ngIf … else used in HTML</a:t>
            </a:r>
            <a:endParaRPr dirty="0"/>
          </a:p>
        </p:txBody>
      </p:sp>
      <p:sp>
        <p:nvSpPr>
          <p:cNvPr id="185" name="Google Shape;185;p29"/>
          <p:cNvSpPr txBox="1"/>
          <p:nvPr/>
        </p:nvSpPr>
        <p:spPr>
          <a:xfrm>
            <a:off x="2324100" y="1246710"/>
            <a:ext cx="6819900" cy="41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MY" sz="2800" dirty="0"/>
              <a:t>&lt;div </a:t>
            </a:r>
            <a:r>
              <a:rPr lang="en-MY" sz="2800" b="1" dirty="0">
                <a:solidFill>
                  <a:schemeClr val="accent3"/>
                </a:solidFill>
              </a:rPr>
              <a:t>*ngIf="gambar; else noImageYet"</a:t>
            </a:r>
            <a:r>
              <a:rPr lang="en-MY" sz="2800" dirty="0"/>
              <a:t>&gt;</a:t>
            </a:r>
          </a:p>
          <a:p>
            <a:pPr lvl="0"/>
            <a:r>
              <a:rPr lang="en-MY" sz="2800" dirty="0"/>
              <a:t>        &lt;</a:t>
            </a:r>
            <a:r>
              <a:rPr lang="en-MY" sz="2800" dirty="0" err="1"/>
              <a:t>img</a:t>
            </a:r>
            <a:r>
              <a:rPr lang="en-MY" sz="2800" dirty="0"/>
              <a:t> src="{{gambar}}"&gt;</a:t>
            </a:r>
          </a:p>
          <a:p>
            <a:pPr lvl="0"/>
            <a:r>
              <a:rPr lang="en-MY" sz="2800" dirty="0"/>
              <a:t>      &lt;/div&gt;</a:t>
            </a:r>
          </a:p>
          <a:p>
            <a:pPr lvl="0"/>
            <a:r>
              <a:rPr lang="en-MY" sz="2800" dirty="0"/>
              <a:t>&lt;ng-template </a:t>
            </a:r>
            <a:r>
              <a:rPr lang="en-MY" sz="2800" b="1" dirty="0">
                <a:solidFill>
                  <a:schemeClr val="accent3"/>
                </a:solidFill>
              </a:rPr>
              <a:t>#noImageYet</a:t>
            </a:r>
            <a:r>
              <a:rPr lang="en-MY" sz="2800" dirty="0"/>
              <a:t>&gt;</a:t>
            </a:r>
          </a:p>
          <a:p>
            <a:pPr lvl="0"/>
            <a:r>
              <a:rPr lang="en-MY" sz="2800" dirty="0"/>
              <a:t>        &lt;</a:t>
            </a:r>
            <a:r>
              <a:rPr lang="en-MY" sz="2800" dirty="0" err="1"/>
              <a:t>img</a:t>
            </a:r>
            <a:r>
              <a:rPr lang="en-MY" sz="2800" dirty="0"/>
              <a:t> src="./assets/noimagep.png"&gt;</a:t>
            </a:r>
          </a:p>
          <a:p>
            <a:pPr lvl="0"/>
            <a:r>
              <a:rPr lang="en-MY" sz="2800" dirty="0"/>
              <a:t>&lt;/ng-template&gt;</a:t>
            </a:r>
            <a:endParaRPr sz="2800" dirty="0"/>
          </a:p>
        </p:txBody>
      </p:sp>
      <p:sp>
        <p:nvSpPr>
          <p:cNvPr id="186" name="Google Shape;186;p29"/>
          <p:cNvSpPr txBox="1"/>
          <p:nvPr/>
        </p:nvSpPr>
        <p:spPr>
          <a:xfrm>
            <a:off x="98250" y="2050350"/>
            <a:ext cx="2500170" cy="10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latin typeface="Roboto"/>
                <a:ea typeface="Roboto"/>
                <a:cs typeface="Roboto"/>
                <a:sym typeface="Roboto"/>
              </a:rPr>
              <a:t>*ngIf … </a:t>
            </a:r>
            <a:r>
              <a:rPr lang="en-MY" sz="3000" b="1" dirty="0">
                <a:latin typeface="Roboto"/>
                <a:ea typeface="Roboto"/>
                <a:cs typeface="Roboto"/>
                <a:sym typeface="Roboto"/>
              </a:rPr>
              <a:t>else </a:t>
            </a:r>
            <a:r>
              <a:rPr lang="en" sz="2400" dirty="0">
                <a:latin typeface="Roboto"/>
                <a:ea typeface="Roboto"/>
                <a:cs typeface="Roboto"/>
                <a:sym typeface="Roboto"/>
              </a:rPr>
              <a:t>USED IN</a:t>
            </a:r>
            <a:r>
              <a:rPr lang="en" sz="30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3000" b="1" dirty="0">
                <a:latin typeface="Roboto"/>
                <a:ea typeface="Roboto"/>
                <a:cs typeface="Roboto"/>
                <a:sym typeface="Roboto"/>
              </a:rPr>
              <a:t>HTML</a:t>
            </a:r>
            <a:endParaRPr sz="3000"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679D78B-21F7-4081-B6E2-216F9E428F1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106</a:t>
            </a:fld>
            <a:endParaRPr lang="en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4342DD1-1939-4800-ABAB-E0E469743F54}"/>
              </a:ext>
            </a:extLst>
          </p:cNvPr>
          <p:cNvCxnSpPr/>
          <p:nvPr/>
        </p:nvCxnSpPr>
        <p:spPr>
          <a:xfrm>
            <a:off x="2400300" y="812370"/>
            <a:ext cx="0" cy="41071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932835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8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IF...ELSE IF...ELSE  AND *ngIFStatements</a:t>
            </a:r>
            <a:endParaRPr/>
          </a:p>
        </p:txBody>
      </p:sp>
      <p:sp>
        <p:nvSpPr>
          <p:cNvPr id="178" name="Google Shape;178;p28"/>
          <p:cNvSpPr txBox="1"/>
          <p:nvPr/>
        </p:nvSpPr>
        <p:spPr>
          <a:xfrm>
            <a:off x="3595475" y="736525"/>
            <a:ext cx="5476766" cy="41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Usually used for selection and/or filtering</a:t>
            </a: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Example: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if(</a:t>
            </a:r>
            <a:r>
              <a:rPr lang="en-MY" sz="2400" dirty="0"/>
              <a:t>username</a:t>
            </a:r>
            <a:r>
              <a:rPr lang="en" sz="2400" dirty="0"/>
              <a:t>== </a:t>
            </a:r>
            <a:r>
              <a:rPr lang="en-MY" sz="2400" dirty="0"/>
              <a:t>null)</a:t>
            </a:r>
            <a:r>
              <a:rPr lang="en" sz="2400" dirty="0"/>
              <a:t>{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	</a:t>
            </a:r>
            <a:r>
              <a:rPr lang="en-MY" sz="2400" dirty="0"/>
              <a:t>alert(“Pls insert username”);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}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else if(</a:t>
            </a:r>
            <a:r>
              <a:rPr lang="en-MY" sz="2400" dirty="0"/>
              <a:t>password==null)</a:t>
            </a:r>
            <a:r>
              <a:rPr lang="en" sz="2400" dirty="0"/>
              <a:t>{</a:t>
            </a:r>
            <a:endParaRPr sz="2400" dirty="0"/>
          </a:p>
          <a:p>
            <a:pPr lvl="0"/>
            <a:r>
              <a:rPr lang="en" sz="2400" dirty="0"/>
              <a:t>	</a:t>
            </a:r>
            <a:r>
              <a:rPr lang="en-MY" sz="2400" dirty="0"/>
              <a:t> alert(“Pls insert password”);</a:t>
            </a:r>
          </a:p>
          <a:p>
            <a:pPr lvl="0"/>
            <a:r>
              <a:rPr lang="en" sz="2400" dirty="0"/>
              <a:t>}</a:t>
            </a:r>
            <a:endParaRPr sz="2400" dirty="0"/>
          </a:p>
          <a:p>
            <a:r>
              <a:rPr lang="en-MY" sz="2400" dirty="0"/>
              <a:t>e</a:t>
            </a:r>
            <a:r>
              <a:rPr lang="en" sz="2400" dirty="0"/>
              <a:t>lse {</a:t>
            </a:r>
            <a:endParaRPr sz="2400" dirty="0"/>
          </a:p>
          <a:p>
            <a:pPr lvl="0"/>
            <a:r>
              <a:rPr lang="en" sz="2400" dirty="0"/>
              <a:t>	</a:t>
            </a:r>
            <a:r>
              <a:rPr lang="en-MY" sz="2400" dirty="0"/>
              <a:t>alert(“Welcome user”);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}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</p:txBody>
      </p:sp>
      <p:sp>
        <p:nvSpPr>
          <p:cNvPr id="179" name="Google Shape;179;p28"/>
          <p:cNvSpPr txBox="1"/>
          <p:nvPr/>
        </p:nvSpPr>
        <p:spPr>
          <a:xfrm>
            <a:off x="210550" y="1503900"/>
            <a:ext cx="3248400" cy="24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latin typeface="Roboto"/>
                <a:ea typeface="Roboto"/>
                <a:cs typeface="Roboto"/>
                <a:sym typeface="Roboto"/>
              </a:rPr>
              <a:t>IF...ELSE IF..ELSE </a:t>
            </a:r>
            <a:r>
              <a:rPr lang="en" sz="2400">
                <a:latin typeface="Roboto"/>
                <a:ea typeface="Roboto"/>
                <a:cs typeface="Roboto"/>
                <a:sym typeface="Roboto"/>
              </a:rPr>
              <a:t>USED IN</a:t>
            </a:r>
            <a:r>
              <a:rPr lang="en" sz="300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3000" b="1">
                <a:latin typeface="Roboto"/>
                <a:ea typeface="Roboto"/>
                <a:cs typeface="Roboto"/>
                <a:sym typeface="Roboto"/>
              </a:rPr>
              <a:t>TYPESCRIPT </a:t>
            </a:r>
            <a:r>
              <a:rPr lang="en" sz="2400">
                <a:latin typeface="Roboto"/>
                <a:ea typeface="Roboto"/>
                <a:cs typeface="Roboto"/>
                <a:sym typeface="Roboto"/>
              </a:rPr>
              <a:t>IS EXACTLY THE SAME AS </a:t>
            </a:r>
            <a:r>
              <a:rPr lang="en" sz="3000" b="1">
                <a:latin typeface="Roboto"/>
                <a:ea typeface="Roboto"/>
                <a:cs typeface="Roboto"/>
                <a:sym typeface="Roboto"/>
              </a:rPr>
              <a:t>JAVASCRIPT</a:t>
            </a:r>
            <a:endParaRPr sz="3000"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B4CB9F8-693F-4902-AD6E-B27A7F2CC3F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107</a:t>
            </a:fld>
            <a:endParaRPr lang="en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844A57F-C223-48B6-B453-49A13586DA53}"/>
              </a:ext>
            </a:extLst>
          </p:cNvPr>
          <p:cNvCxnSpPr/>
          <p:nvPr/>
        </p:nvCxnSpPr>
        <p:spPr>
          <a:xfrm>
            <a:off x="3398520" y="754380"/>
            <a:ext cx="0" cy="41071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466186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59C8CC-83BC-4A31-9BD1-FF412459F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Output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DE965A-513A-45E5-B64F-B9075E50E7D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108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192B4A-C5EE-4FB7-98CD-05CFBDB09F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151" r="32584" b="8683"/>
          <a:stretch/>
        </p:blipFill>
        <p:spPr>
          <a:xfrm>
            <a:off x="449580" y="739523"/>
            <a:ext cx="7025640" cy="4406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04511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109</a:t>
            </a:fld>
            <a:endParaRPr lang="en" dirty="0"/>
          </a:p>
        </p:txBody>
      </p:sp>
      <p:pic>
        <p:nvPicPr>
          <p:cNvPr id="6" name="Picture 2" descr="Amazon.com: DZJYQ 6.5x5ft(2x1.5m) Blue Sky White Cloud Sun Ocean ...">
            <a:extLst>
              <a:ext uri="{FF2B5EF4-FFF2-40B4-BE49-F238E27FC236}">
                <a16:creationId xmlns:a16="http://schemas.microsoft.com/office/drawing/2014/main" id="{0CAE6CD8-2569-411F-8D87-44E056EA99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56" b="9444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5E0E7A3-65FF-4CBE-9719-052D63E7DE13}"/>
              </a:ext>
            </a:extLst>
          </p:cNvPr>
          <p:cNvSpPr txBox="1"/>
          <p:nvPr/>
        </p:nvSpPr>
        <p:spPr>
          <a:xfrm>
            <a:off x="1079369" y="1758639"/>
            <a:ext cx="7502375" cy="2062103"/>
          </a:xfrm>
          <a:prstGeom prst="rect">
            <a:avLst/>
          </a:prstGeom>
          <a:noFill/>
          <a:effectLst>
            <a:glow rad="139700">
              <a:schemeClr val="accent6">
                <a:satMod val="175000"/>
                <a:alpha val="4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MY" sz="9600" b="1" i="1" dirty="0">
                <a:solidFill>
                  <a:schemeClr val="accent1">
                    <a:lumMod val="50000"/>
                  </a:schemeClr>
                </a:solidFill>
              </a:rPr>
              <a:t>T08 Ulangan</a:t>
            </a:r>
            <a:br>
              <a:rPr lang="en-MY" sz="4800" b="1" i="1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MY" sz="3200" b="1" i="1" dirty="0">
                <a:solidFill>
                  <a:schemeClr val="accent1">
                    <a:lumMod val="50000"/>
                  </a:schemeClr>
                </a:solidFill>
              </a:rPr>
              <a:t>Repetition : for, foreach, ngFor</a:t>
            </a:r>
            <a:endParaRPr lang="en-MY" sz="4800" b="1" i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528173C-A8F7-45EE-BCB3-FADBC91E3A54}"/>
              </a:ext>
            </a:extLst>
          </p:cNvPr>
          <p:cNvSpPr/>
          <p:nvPr/>
        </p:nvSpPr>
        <p:spPr>
          <a:xfrm>
            <a:off x="2371725" y="762000"/>
            <a:ext cx="2276478" cy="995008"/>
          </a:xfrm>
          <a:prstGeom prst="roundRect">
            <a:avLst/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BF65FDC-CB80-4BA0-AC03-67213C2DAF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882" y="693813"/>
            <a:ext cx="3416917" cy="1153210"/>
          </a:xfrm>
          <a:prstGeom prst="rect">
            <a:avLst/>
          </a:prstGeom>
        </p:spPr>
      </p:pic>
      <p:sp>
        <p:nvSpPr>
          <p:cNvPr id="9" name="Google Shape;71;p14">
            <a:extLst>
              <a:ext uri="{FF2B5EF4-FFF2-40B4-BE49-F238E27FC236}">
                <a16:creationId xmlns:a16="http://schemas.microsoft.com/office/drawing/2014/main" id="{B4AC4CAE-A612-4E94-9980-A654C25AE42F}"/>
              </a:ext>
            </a:extLst>
          </p:cNvPr>
          <p:cNvSpPr txBox="1">
            <a:spLocks/>
          </p:cNvSpPr>
          <p:nvPr/>
        </p:nvSpPr>
        <p:spPr>
          <a:xfrm>
            <a:off x="6469342" y="222367"/>
            <a:ext cx="1850424" cy="415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r"/>
            <a:r>
              <a:rPr lang="en-MY" sz="2000" b="1" dirty="0">
                <a:solidFill>
                  <a:schemeClr val="accent1">
                    <a:lumMod val="50000"/>
                  </a:schemeClr>
                </a:solidFill>
                <a:latin typeface="Roboto" panose="020B0604020202020204" charset="0"/>
                <a:ea typeface="Roboto" panose="020B0604020202020204" charset="0"/>
                <a:cs typeface="Courier New" panose="02070309020205020404" pitchFamily="49" charset="0"/>
              </a:rPr>
              <a:t>bit.ly/ionkerul</a:t>
            </a:r>
            <a:endParaRPr lang="en-MY" sz="2000" b="1" dirty="0">
              <a:solidFill>
                <a:schemeClr val="accent1">
                  <a:lumMod val="50000"/>
                </a:schemeClr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pic>
        <p:nvPicPr>
          <p:cNvPr id="10" name="Picture 2" descr="Icône Youtube HD⎪Vector illustrator (ai.) | Desain logo, Seni, Gambar">
            <a:extLst>
              <a:ext uri="{FF2B5EF4-FFF2-40B4-BE49-F238E27FC236}">
                <a16:creationId xmlns:a16="http://schemas.microsoft.com/office/drawing/2014/main" id="{11DB7758-B472-4185-8226-138C6DA95B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18" b="16290"/>
          <a:stretch/>
        </p:blipFill>
        <p:spPr bwMode="auto">
          <a:xfrm>
            <a:off x="8181974" y="132539"/>
            <a:ext cx="935635" cy="594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Iteration Z – Software Product Management and Development Services">
            <a:extLst>
              <a:ext uri="{FF2B5EF4-FFF2-40B4-BE49-F238E27FC236}">
                <a16:creationId xmlns:a16="http://schemas.microsoft.com/office/drawing/2014/main" id="{AB17BB6B-F439-4838-930A-8102AB961A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5443" y="3324166"/>
            <a:ext cx="1563871" cy="1686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69095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3"/>
          <p:cNvSpPr txBox="1"/>
          <p:nvPr/>
        </p:nvSpPr>
        <p:spPr>
          <a:xfrm>
            <a:off x="3551800" y="1075425"/>
            <a:ext cx="2072400" cy="8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/>
              <a:t>Cordova</a:t>
            </a:r>
            <a:endParaRPr sz="24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/>
              <a:t>Framework</a:t>
            </a:r>
            <a:endParaRPr sz="2400" b="1"/>
          </a:p>
        </p:txBody>
      </p:sp>
      <p:sp>
        <p:nvSpPr>
          <p:cNvPr id="248" name="Google Shape;248;p33"/>
          <p:cNvSpPr txBox="1"/>
          <p:nvPr/>
        </p:nvSpPr>
        <p:spPr>
          <a:xfrm>
            <a:off x="3760350" y="1916325"/>
            <a:ext cx="1623300" cy="4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Hybrid</a:t>
            </a:r>
            <a:endParaRPr/>
          </a:p>
        </p:txBody>
      </p:sp>
      <p:pic>
        <p:nvPicPr>
          <p:cNvPr id="249" name="Google Shape;249;p33" descr="File:Ionic Logo.svg - Wikimedia Commons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54263" y="262188"/>
            <a:ext cx="2635450" cy="915826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33"/>
          <p:cNvSpPr/>
          <p:nvPr/>
        </p:nvSpPr>
        <p:spPr>
          <a:xfrm>
            <a:off x="2643700" y="2847550"/>
            <a:ext cx="3888600" cy="360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</a:rPr>
              <a:t>NATIVE APP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251" name="Google Shape;251;p33"/>
          <p:cNvSpPr/>
          <p:nvPr/>
        </p:nvSpPr>
        <p:spPr>
          <a:xfrm>
            <a:off x="2643700" y="2487550"/>
            <a:ext cx="3888600" cy="3600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WEB LAYER</a:t>
            </a:r>
            <a:endParaRPr b="1"/>
          </a:p>
        </p:txBody>
      </p:sp>
      <p:sp>
        <p:nvSpPr>
          <p:cNvPr id="252" name="Google Shape;252;p33"/>
          <p:cNvSpPr/>
          <p:nvPr/>
        </p:nvSpPr>
        <p:spPr>
          <a:xfrm>
            <a:off x="1491625" y="2379550"/>
            <a:ext cx="1090500" cy="5760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B539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33"/>
          <p:cNvSpPr/>
          <p:nvPr/>
        </p:nvSpPr>
        <p:spPr>
          <a:xfrm>
            <a:off x="6593875" y="2379550"/>
            <a:ext cx="1090500" cy="5760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0B539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B6472E2-0B1A-4136-BEA3-90CF9F8FFEB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63"/>
          <p:cNvSpPr txBox="1">
            <a:spLocks noGrp="1"/>
          </p:cNvSpPr>
          <p:nvPr>
            <p:ph type="title"/>
          </p:nvPr>
        </p:nvSpPr>
        <p:spPr>
          <a:xfrm>
            <a:off x="460950" y="1620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Codes &amp; slides</a:t>
            </a:r>
            <a:r>
              <a:rPr lang="en-MY" b="1" dirty="0"/>
              <a:t> github.com/khirulnizam/ionic5</a:t>
            </a:r>
            <a:endParaRPr b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A2FACE2-8EA9-45A1-B922-1F8593E59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110</a:t>
            </a:fld>
            <a:endParaRPr lang="en"/>
          </a:p>
        </p:txBody>
      </p:sp>
      <p:pic>
        <p:nvPicPr>
          <p:cNvPr id="7170" name="Picture 2" descr="Xconomy: GitHub Wants Software for Autos to be More Open ...">
            <a:extLst>
              <a:ext uri="{FF2B5EF4-FFF2-40B4-BE49-F238E27FC236}">
                <a16:creationId xmlns:a16="http://schemas.microsoft.com/office/drawing/2014/main" id="{0A123483-7C72-41A9-B0AF-8F296BAF08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87" r="23189"/>
          <a:stretch/>
        </p:blipFill>
        <p:spPr bwMode="auto">
          <a:xfrm>
            <a:off x="7296665" y="0"/>
            <a:ext cx="1618734" cy="2062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4469563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0F657-E2CB-41B3-BF2E-EE2552467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Create a new page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E65D63-0E6E-4ACC-9330-2A90C8822C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Y" sz="4400" b="1" dirty="0"/>
              <a:t>ionic g page irepeat</a:t>
            </a:r>
          </a:p>
          <a:p>
            <a:r>
              <a:rPr lang="en-MY" sz="3200" dirty="0"/>
              <a:t>(repetition exercise)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82A850-AB0E-4205-B4DD-8D198C462C5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8115913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6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Loop and *ngFor</a:t>
            </a:r>
            <a:endParaRPr/>
          </a:p>
        </p:txBody>
      </p:sp>
      <p:sp>
        <p:nvSpPr>
          <p:cNvPr id="164" name="Google Shape;164;p26"/>
          <p:cNvSpPr txBox="1"/>
          <p:nvPr/>
        </p:nvSpPr>
        <p:spPr>
          <a:xfrm>
            <a:off x="3282151" y="919050"/>
            <a:ext cx="5698347" cy="33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Usually used for array iterations. Example: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1800" dirty="0"/>
              <a:t>negeri</a:t>
            </a:r>
            <a:r>
              <a:rPr lang="en" sz="1800" dirty="0"/>
              <a:t>[0]= </a:t>
            </a:r>
            <a:r>
              <a:rPr lang="en-MY" sz="1800" dirty="0"/>
              <a:t>“Johor”;</a:t>
            </a: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1800" dirty="0"/>
              <a:t>negeri</a:t>
            </a:r>
            <a:r>
              <a:rPr lang="en" sz="1800" dirty="0"/>
              <a:t>[1]= “</a:t>
            </a:r>
            <a:r>
              <a:rPr lang="en-MY" sz="1800" dirty="0"/>
              <a:t>Melaka</a:t>
            </a:r>
            <a:r>
              <a:rPr lang="en" sz="1800" dirty="0"/>
              <a:t>”;</a:t>
            </a:r>
          </a:p>
          <a:p>
            <a:r>
              <a:rPr lang="en-MY" sz="1800" dirty="0"/>
              <a:t>negeri[2]= “N. Sembilan”;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1800" dirty="0"/>
              <a:t>negeri</a:t>
            </a:r>
            <a:r>
              <a:rPr lang="en" sz="1800" dirty="0"/>
              <a:t>[3]= “</a:t>
            </a:r>
            <a:r>
              <a:rPr lang="en-MY" sz="1800" dirty="0"/>
              <a:t>Selangor</a:t>
            </a:r>
            <a:r>
              <a:rPr lang="en" sz="1800" dirty="0"/>
              <a:t>”;</a:t>
            </a: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accent3"/>
                </a:solidFill>
              </a:rPr>
              <a:t>for</a:t>
            </a:r>
            <a:r>
              <a:rPr lang="en" sz="2400" b="1" dirty="0"/>
              <a:t>(var x=0;x&lt;</a:t>
            </a:r>
            <a:r>
              <a:rPr lang="en-MY" sz="2400" b="1" dirty="0"/>
              <a:t>negeri</a:t>
            </a:r>
            <a:r>
              <a:rPr lang="en" sz="2400" b="1" dirty="0"/>
              <a:t>.length;x++)</a:t>
            </a:r>
            <a:endParaRPr sz="24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/>
              <a:t>{</a:t>
            </a:r>
            <a:endParaRPr sz="24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	console.log(</a:t>
            </a:r>
            <a:r>
              <a:rPr lang="en-MY" sz="2400" dirty="0"/>
              <a:t>negeri</a:t>
            </a:r>
            <a:r>
              <a:rPr lang="en" sz="2400" dirty="0"/>
              <a:t>[x]);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/>
              <a:t>}</a:t>
            </a:r>
            <a:endParaRPr sz="24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This will output in the console all the </a:t>
            </a:r>
            <a:r>
              <a:rPr lang="en-MY" sz="1800" dirty="0"/>
              <a:t>items in the array</a:t>
            </a: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</p:txBody>
      </p:sp>
      <p:sp>
        <p:nvSpPr>
          <p:cNvPr id="165" name="Google Shape;165;p26"/>
          <p:cNvSpPr txBox="1"/>
          <p:nvPr/>
        </p:nvSpPr>
        <p:spPr>
          <a:xfrm>
            <a:off x="210550" y="1503900"/>
            <a:ext cx="2786986" cy="213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latin typeface="Roboto"/>
                <a:ea typeface="Roboto"/>
                <a:cs typeface="Roboto"/>
                <a:sym typeface="Roboto"/>
              </a:rPr>
              <a:t>FOR LOOP </a:t>
            </a:r>
            <a:r>
              <a:rPr lang="en" sz="2400" dirty="0">
                <a:latin typeface="Roboto"/>
                <a:ea typeface="Roboto"/>
                <a:cs typeface="Roboto"/>
                <a:sym typeface="Roboto"/>
              </a:rPr>
              <a:t>USED IN</a:t>
            </a:r>
            <a:r>
              <a:rPr lang="en" sz="30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3000" b="1" dirty="0">
                <a:latin typeface="Roboto"/>
                <a:ea typeface="Roboto"/>
                <a:cs typeface="Roboto"/>
                <a:sym typeface="Roboto"/>
              </a:rPr>
              <a:t>TYPESCRIPT</a:t>
            </a:r>
            <a:endParaRPr sz="3000"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D714BF0-B351-4033-B852-03D281970D5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112</a:t>
            </a:fld>
            <a:endParaRPr lang="en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ECE884B-0D9B-4E71-8424-1018DA1AE714}"/>
              </a:ext>
            </a:extLst>
          </p:cNvPr>
          <p:cNvCxnSpPr/>
          <p:nvPr/>
        </p:nvCxnSpPr>
        <p:spPr>
          <a:xfrm>
            <a:off x="3004900" y="808881"/>
            <a:ext cx="0" cy="41071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4763991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7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Loop and *ngFor</a:t>
            </a:r>
            <a:endParaRPr/>
          </a:p>
        </p:txBody>
      </p:sp>
      <p:sp>
        <p:nvSpPr>
          <p:cNvPr id="171" name="Google Shape;171;p27"/>
          <p:cNvSpPr txBox="1"/>
          <p:nvPr/>
        </p:nvSpPr>
        <p:spPr>
          <a:xfrm>
            <a:off x="2852201" y="587409"/>
            <a:ext cx="6193549" cy="41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Usually used for array iterations</a:t>
            </a: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Example:</a:t>
            </a: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/>
              <a:t>IN TYPESCRIPT</a:t>
            </a:r>
            <a:endParaRPr sz="1800" b="1" dirty="0"/>
          </a:p>
          <a:p>
            <a:pPr lvl="0"/>
            <a:r>
              <a:rPr lang="en-MY" sz="1800" dirty="0"/>
              <a:t>negeri[0]= “Johor”;</a:t>
            </a:r>
          </a:p>
          <a:p>
            <a:pPr lvl="0"/>
            <a:r>
              <a:rPr lang="en-MY" sz="1800" dirty="0"/>
              <a:t>negeri[1]= “Melaka”;</a:t>
            </a:r>
          </a:p>
          <a:p>
            <a:r>
              <a:rPr lang="en-MY" sz="1800" dirty="0"/>
              <a:t>negeri[2]= “N. Sembilan”;</a:t>
            </a:r>
          </a:p>
          <a:p>
            <a:pPr lvl="0"/>
            <a:r>
              <a:rPr lang="en-MY" sz="1800" dirty="0"/>
              <a:t>negeri[3]= “Selangor”;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IN HTML</a:t>
            </a: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/>
              <a:t>&lt;</a:t>
            </a:r>
            <a:r>
              <a:rPr lang="en-MY" sz="2400" b="1" dirty="0"/>
              <a:t>ion-item</a:t>
            </a:r>
            <a:r>
              <a:rPr lang="en" sz="2800" b="1" dirty="0">
                <a:solidFill>
                  <a:schemeClr val="accent3"/>
                </a:solidFill>
              </a:rPr>
              <a:t> *ngFor</a:t>
            </a:r>
            <a:r>
              <a:rPr lang="en" sz="2400" b="1" dirty="0"/>
              <a:t>= “let item of </a:t>
            </a:r>
            <a:r>
              <a:rPr lang="en-MY" sz="2400" b="1" dirty="0"/>
              <a:t>negeri</a:t>
            </a:r>
            <a:r>
              <a:rPr lang="en" sz="2400" b="1" dirty="0"/>
              <a:t>”&gt;</a:t>
            </a:r>
            <a:endParaRPr sz="24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/>
              <a:t>	</a:t>
            </a:r>
            <a:r>
              <a:rPr lang="en" sz="2400" dirty="0"/>
              <a:t>{{ item }}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/>
              <a:t>&lt;/</a:t>
            </a:r>
            <a:r>
              <a:rPr lang="en-MY" sz="2400" b="1" dirty="0"/>
              <a:t>ion-item</a:t>
            </a:r>
            <a:r>
              <a:rPr lang="en" sz="2400" b="1" dirty="0"/>
              <a:t>&gt;</a:t>
            </a:r>
            <a:endParaRPr sz="24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This will output all the </a:t>
            </a:r>
            <a:r>
              <a:rPr lang="en-MY" sz="1800" dirty="0"/>
              <a:t>negeris in HTML</a:t>
            </a: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</p:txBody>
      </p:sp>
      <p:sp>
        <p:nvSpPr>
          <p:cNvPr id="172" name="Google Shape;172;p27"/>
          <p:cNvSpPr txBox="1"/>
          <p:nvPr/>
        </p:nvSpPr>
        <p:spPr>
          <a:xfrm>
            <a:off x="98250" y="2050350"/>
            <a:ext cx="3248400" cy="10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latin typeface="Roboto"/>
                <a:ea typeface="Roboto"/>
                <a:cs typeface="Roboto"/>
                <a:sym typeface="Roboto"/>
              </a:rPr>
              <a:t>*ngFor LOOP </a:t>
            </a:r>
            <a:r>
              <a:rPr lang="en-MY" sz="2400" dirty="0">
                <a:latin typeface="Roboto"/>
                <a:ea typeface="Roboto"/>
                <a:cs typeface="Roboto"/>
                <a:sym typeface="Roboto"/>
              </a:rPr>
              <a:t>used in </a:t>
            </a:r>
            <a:r>
              <a:rPr lang="en" sz="3000" b="1" dirty="0">
                <a:latin typeface="Roboto"/>
                <a:ea typeface="Roboto"/>
                <a:cs typeface="Roboto"/>
                <a:sym typeface="Roboto"/>
              </a:rPr>
              <a:t>HTML</a:t>
            </a:r>
            <a:endParaRPr sz="3000"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4D2D6C6-1112-457D-B1E3-6EF83292E93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113</a:t>
            </a:fld>
            <a:endParaRPr lang="en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586EB46-3507-4C21-A00D-CD04A09DFFA8}"/>
              </a:ext>
            </a:extLst>
          </p:cNvPr>
          <p:cNvCxnSpPr/>
          <p:nvPr/>
        </p:nvCxnSpPr>
        <p:spPr>
          <a:xfrm>
            <a:off x="2805068" y="734320"/>
            <a:ext cx="0" cy="41071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3289210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114</a:t>
            </a:fld>
            <a:endParaRPr lang="en" dirty="0"/>
          </a:p>
        </p:txBody>
      </p:sp>
      <p:pic>
        <p:nvPicPr>
          <p:cNvPr id="1026" name="Picture 2" descr="Amazon.com: DZJYQ 6.5x5ft(2x1.5m) Blue Sky White Cloud Sun Ocean ...">
            <a:extLst>
              <a:ext uri="{FF2B5EF4-FFF2-40B4-BE49-F238E27FC236}">
                <a16:creationId xmlns:a16="http://schemas.microsoft.com/office/drawing/2014/main" id="{C082032A-E25E-4A6F-A003-C22D0812EE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56" b="9444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5E0E7A3-65FF-4CBE-9719-052D63E7DE13}"/>
              </a:ext>
            </a:extLst>
          </p:cNvPr>
          <p:cNvSpPr txBox="1"/>
          <p:nvPr/>
        </p:nvSpPr>
        <p:spPr>
          <a:xfrm>
            <a:off x="814379" y="1654056"/>
            <a:ext cx="7709162" cy="2062103"/>
          </a:xfrm>
          <a:prstGeom prst="rect">
            <a:avLst/>
          </a:prstGeom>
          <a:noFill/>
          <a:effectLst>
            <a:glow rad="139700">
              <a:schemeClr val="accent6">
                <a:satMod val="175000"/>
                <a:alpha val="4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MY" sz="9600" b="1" i="1" dirty="0">
                <a:solidFill>
                  <a:schemeClr val="accent1">
                    <a:lumMod val="50000"/>
                  </a:schemeClr>
                </a:solidFill>
              </a:rPr>
              <a:t>T09 Navigasi</a:t>
            </a:r>
            <a:br>
              <a:rPr lang="en-MY" sz="4800" b="1" i="1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MY" sz="3200" b="1" i="1" dirty="0">
                <a:solidFill>
                  <a:schemeClr val="accent1">
                    <a:lumMod val="50000"/>
                  </a:schemeClr>
                </a:solidFill>
              </a:rPr>
              <a:t>(navigation with parameters)</a:t>
            </a:r>
            <a:endParaRPr lang="en-MY" sz="4800" b="1" i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67F3AEE-29E0-483E-8FD2-D8EFFB9BD827}"/>
              </a:ext>
            </a:extLst>
          </p:cNvPr>
          <p:cNvSpPr/>
          <p:nvPr/>
        </p:nvSpPr>
        <p:spPr>
          <a:xfrm>
            <a:off x="2295522" y="781853"/>
            <a:ext cx="2276478" cy="995008"/>
          </a:xfrm>
          <a:prstGeom prst="roundRect">
            <a:avLst/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21E5633-B7BD-4E89-8894-AB509AF7D4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70" y="682899"/>
            <a:ext cx="3416917" cy="1153210"/>
          </a:xfrm>
          <a:prstGeom prst="rect">
            <a:avLst/>
          </a:prstGeom>
        </p:spPr>
      </p:pic>
      <p:sp>
        <p:nvSpPr>
          <p:cNvPr id="8" name="Google Shape;71;p14">
            <a:extLst>
              <a:ext uri="{FF2B5EF4-FFF2-40B4-BE49-F238E27FC236}">
                <a16:creationId xmlns:a16="http://schemas.microsoft.com/office/drawing/2014/main" id="{6048AA57-3409-42A1-97C4-DAAAA9B32C8E}"/>
              </a:ext>
            </a:extLst>
          </p:cNvPr>
          <p:cNvSpPr txBox="1">
            <a:spLocks/>
          </p:cNvSpPr>
          <p:nvPr/>
        </p:nvSpPr>
        <p:spPr>
          <a:xfrm>
            <a:off x="6469342" y="222367"/>
            <a:ext cx="1850424" cy="415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r"/>
            <a:r>
              <a:rPr lang="en-MY" sz="2000" b="1" dirty="0">
                <a:solidFill>
                  <a:schemeClr val="accent1">
                    <a:lumMod val="50000"/>
                  </a:schemeClr>
                </a:solidFill>
                <a:latin typeface="Roboto" panose="020B0604020202020204" charset="0"/>
                <a:ea typeface="Roboto" panose="020B0604020202020204" charset="0"/>
                <a:cs typeface="Courier New" panose="02070309020205020404" pitchFamily="49" charset="0"/>
              </a:rPr>
              <a:t>bit.ly/ionkerul</a:t>
            </a:r>
            <a:endParaRPr lang="en-MY" sz="2000" b="1" dirty="0">
              <a:solidFill>
                <a:schemeClr val="accent1">
                  <a:lumMod val="50000"/>
                </a:schemeClr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pic>
        <p:nvPicPr>
          <p:cNvPr id="9" name="Picture 2" descr="Icône Youtube HD⎪Vector illustrator (ai.) | Desain logo, Seni, Gambar">
            <a:extLst>
              <a:ext uri="{FF2B5EF4-FFF2-40B4-BE49-F238E27FC236}">
                <a16:creationId xmlns:a16="http://schemas.microsoft.com/office/drawing/2014/main" id="{80AEA450-DDAE-4607-B030-1DD0CB7C3F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18" b="16290"/>
          <a:stretch/>
        </p:blipFill>
        <p:spPr bwMode="auto">
          <a:xfrm>
            <a:off x="8181974" y="132539"/>
            <a:ext cx="935635" cy="594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Enter icon | Myiconfinder">
            <a:extLst>
              <a:ext uri="{FF2B5EF4-FFF2-40B4-BE49-F238E27FC236}">
                <a16:creationId xmlns:a16="http://schemas.microsoft.com/office/drawing/2014/main" id="{0EFA07F6-3766-4A73-AF2B-322ADF3861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0315" y="2717024"/>
            <a:ext cx="2274897" cy="1925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8866380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64"/>
          <p:cNvSpPr/>
          <p:nvPr/>
        </p:nvSpPr>
        <p:spPr>
          <a:xfrm>
            <a:off x="618300" y="1460600"/>
            <a:ext cx="2231100" cy="23655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5" name="Google Shape;495;p64"/>
          <p:cNvSpPr/>
          <p:nvPr/>
        </p:nvSpPr>
        <p:spPr>
          <a:xfrm>
            <a:off x="6147200" y="1460600"/>
            <a:ext cx="2231100" cy="23655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96" name="Google Shape;496;p64"/>
          <p:cNvCxnSpPr>
            <a:stCxn id="494" idx="3"/>
            <a:endCxn id="495" idx="1"/>
          </p:cNvCxnSpPr>
          <p:nvPr/>
        </p:nvCxnSpPr>
        <p:spPr>
          <a:xfrm>
            <a:off x="2849400" y="2643350"/>
            <a:ext cx="32979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dash"/>
            <a:round/>
            <a:headEnd type="none" w="med" len="med"/>
            <a:tailEnd type="triangle" w="med" len="med"/>
          </a:ln>
        </p:spPr>
      </p:cxnSp>
      <p:sp>
        <p:nvSpPr>
          <p:cNvPr id="497" name="Google Shape;497;p64"/>
          <p:cNvSpPr txBox="1"/>
          <p:nvPr/>
        </p:nvSpPr>
        <p:spPr>
          <a:xfrm>
            <a:off x="994650" y="2276050"/>
            <a:ext cx="1469700" cy="6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PAGE 1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(</a:t>
            </a:r>
            <a:r>
              <a:rPr lang="en-MY" dirty="0"/>
              <a:t>irepeat</a:t>
            </a:r>
            <a:r>
              <a:rPr lang="en" dirty="0"/>
              <a:t>)</a:t>
            </a:r>
            <a:endParaRPr dirty="0"/>
          </a:p>
        </p:txBody>
      </p:sp>
      <p:sp>
        <p:nvSpPr>
          <p:cNvPr id="498" name="Google Shape;498;p64"/>
          <p:cNvSpPr txBox="1"/>
          <p:nvPr/>
        </p:nvSpPr>
        <p:spPr>
          <a:xfrm>
            <a:off x="6595225" y="2320700"/>
            <a:ext cx="1469700" cy="6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PAGE 2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(</a:t>
            </a:r>
            <a:r>
              <a:rPr lang="en-MY" dirty="0"/>
              <a:t>displayparams</a:t>
            </a:r>
            <a:r>
              <a:rPr lang="en" dirty="0"/>
              <a:t>)</a:t>
            </a:r>
            <a:endParaRPr dirty="0"/>
          </a:p>
        </p:txBody>
      </p:sp>
      <p:sp>
        <p:nvSpPr>
          <p:cNvPr id="499" name="Google Shape;499;p64"/>
          <p:cNvSpPr txBox="1"/>
          <p:nvPr/>
        </p:nvSpPr>
        <p:spPr>
          <a:xfrm>
            <a:off x="1586075" y="618200"/>
            <a:ext cx="5600400" cy="8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PARAMETERS</a:t>
            </a:r>
            <a:endParaRPr sz="3600"/>
          </a:p>
        </p:txBody>
      </p:sp>
      <p:sp>
        <p:nvSpPr>
          <p:cNvPr id="500" name="Google Shape;500;p64"/>
          <p:cNvSpPr txBox="1"/>
          <p:nvPr/>
        </p:nvSpPr>
        <p:spPr>
          <a:xfrm>
            <a:off x="743550" y="2803025"/>
            <a:ext cx="1720800" cy="2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oboto"/>
                <a:ea typeface="Roboto"/>
                <a:cs typeface="Roboto"/>
                <a:sym typeface="Roboto"/>
              </a:rPr>
              <a:t>Nam</a:t>
            </a:r>
            <a:r>
              <a:rPr lang="en-MY" dirty="0">
                <a:latin typeface="Roboto"/>
                <a:ea typeface="Roboto"/>
                <a:cs typeface="Roboto"/>
                <a:sym typeface="Roboto"/>
              </a:rPr>
              <a:t>a</a:t>
            </a:r>
            <a:r>
              <a:rPr lang="en" dirty="0">
                <a:latin typeface="Roboto"/>
                <a:ea typeface="Roboto"/>
                <a:cs typeface="Roboto"/>
                <a:sym typeface="Roboto"/>
              </a:rPr>
              <a:t>: </a:t>
            </a:r>
            <a:r>
              <a:rPr lang="en-MY" dirty="0">
                <a:latin typeface="Roboto"/>
                <a:ea typeface="Roboto"/>
                <a:cs typeface="Roboto"/>
                <a:sym typeface="Roboto"/>
              </a:rPr>
              <a:t>Kerul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>
                <a:latin typeface="Roboto"/>
                <a:ea typeface="Roboto"/>
                <a:cs typeface="Roboto"/>
                <a:sym typeface="Roboto"/>
              </a:rPr>
              <a:t>Poskod: 43000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>
                <a:latin typeface="Roboto"/>
                <a:ea typeface="Roboto"/>
                <a:cs typeface="Roboto"/>
                <a:sym typeface="Roboto"/>
              </a:rPr>
              <a:t>Negeri: Selangor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1" name="Google Shape;501;p64"/>
          <p:cNvSpPr txBox="1"/>
          <p:nvPr/>
        </p:nvSpPr>
        <p:spPr>
          <a:xfrm>
            <a:off x="3637900" y="2643350"/>
            <a:ext cx="1720800" cy="2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MY" dirty="0">
                <a:latin typeface="Roboto"/>
                <a:ea typeface="Roboto"/>
                <a:cs typeface="Roboto"/>
                <a:sym typeface="Roboto"/>
              </a:rPr>
              <a:t>Nama: Kerul</a:t>
            </a:r>
          </a:p>
          <a:p>
            <a:pPr lvl="0"/>
            <a:r>
              <a:rPr lang="en-MY" dirty="0">
                <a:latin typeface="Roboto"/>
                <a:ea typeface="Roboto"/>
                <a:cs typeface="Roboto"/>
                <a:sym typeface="Roboto"/>
              </a:rPr>
              <a:t>Poskod: 43000</a:t>
            </a:r>
          </a:p>
          <a:p>
            <a:pPr lvl="0"/>
            <a:r>
              <a:rPr lang="en-MY" dirty="0">
                <a:latin typeface="Roboto"/>
                <a:ea typeface="Roboto"/>
                <a:cs typeface="Roboto"/>
                <a:sym typeface="Roboto"/>
              </a:rPr>
              <a:t>Negeri: Selangor</a:t>
            </a:r>
          </a:p>
        </p:txBody>
      </p:sp>
      <p:sp>
        <p:nvSpPr>
          <p:cNvPr id="502" name="Google Shape;502;p64"/>
          <p:cNvSpPr txBox="1"/>
          <p:nvPr/>
        </p:nvSpPr>
        <p:spPr>
          <a:xfrm>
            <a:off x="6543375" y="2803025"/>
            <a:ext cx="1720800" cy="2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MY" dirty="0">
                <a:latin typeface="Roboto"/>
                <a:ea typeface="Roboto"/>
                <a:cs typeface="Roboto"/>
                <a:sym typeface="Roboto"/>
              </a:rPr>
              <a:t>Nama: Kerul</a:t>
            </a:r>
          </a:p>
          <a:p>
            <a:pPr lvl="0"/>
            <a:r>
              <a:rPr lang="en-MY" dirty="0">
                <a:latin typeface="Roboto"/>
                <a:ea typeface="Roboto"/>
                <a:cs typeface="Roboto"/>
                <a:sym typeface="Roboto"/>
              </a:rPr>
              <a:t>Poskod: 43000</a:t>
            </a:r>
          </a:p>
          <a:p>
            <a:pPr lvl="0"/>
            <a:r>
              <a:rPr lang="en-MY" dirty="0">
                <a:latin typeface="Roboto"/>
                <a:ea typeface="Roboto"/>
                <a:cs typeface="Roboto"/>
                <a:sym typeface="Roboto"/>
              </a:rPr>
              <a:t>Negeri: Selangor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466EEA9-2CB3-44D4-8F86-2171B75668D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115</a:t>
            </a:fld>
            <a:endParaRPr lang="en"/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63"/>
          <p:cNvSpPr txBox="1">
            <a:spLocks noGrp="1"/>
          </p:cNvSpPr>
          <p:nvPr>
            <p:ph type="title"/>
          </p:nvPr>
        </p:nvSpPr>
        <p:spPr>
          <a:xfrm>
            <a:off x="460950" y="439503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b="1" dirty="0"/>
              <a:t>Navigation with </a:t>
            </a:r>
            <a:r>
              <a:rPr lang="en" b="1" dirty="0"/>
              <a:t>Parameters</a:t>
            </a:r>
            <a:endParaRPr b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A2FACE2-8EA9-45A1-B922-1F8593E59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116</a:t>
            </a:fld>
            <a:endParaRPr lang="en"/>
          </a:p>
        </p:txBody>
      </p:sp>
      <p:sp>
        <p:nvSpPr>
          <p:cNvPr id="7" name="Google Shape;508;p65">
            <a:extLst>
              <a:ext uri="{FF2B5EF4-FFF2-40B4-BE49-F238E27FC236}">
                <a16:creationId xmlns:a16="http://schemas.microsoft.com/office/drawing/2014/main" id="{1DD0084C-A61A-404A-8013-EC3B198AE127}"/>
              </a:ext>
            </a:extLst>
          </p:cNvPr>
          <p:cNvSpPr txBox="1">
            <a:spLocks/>
          </p:cNvSpPr>
          <p:nvPr/>
        </p:nvSpPr>
        <p:spPr>
          <a:xfrm>
            <a:off x="636563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ctr"/>
            <a:r>
              <a:rPr lang="en-MY" b="1" dirty="0"/>
              <a:t>1. Using Router</a:t>
            </a:r>
          </a:p>
        </p:txBody>
      </p:sp>
      <p:sp>
        <p:nvSpPr>
          <p:cNvPr id="8" name="Google Shape;509;p65">
            <a:extLst>
              <a:ext uri="{FF2B5EF4-FFF2-40B4-BE49-F238E27FC236}">
                <a16:creationId xmlns:a16="http://schemas.microsoft.com/office/drawing/2014/main" id="{9D922E9A-7832-4F34-968A-15E615832BFD}"/>
              </a:ext>
            </a:extLst>
          </p:cNvPr>
          <p:cNvSpPr txBox="1"/>
          <p:nvPr/>
        </p:nvSpPr>
        <p:spPr>
          <a:xfrm>
            <a:off x="2167915" y="2858300"/>
            <a:ext cx="5583290" cy="4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TO SEND VALUES </a:t>
            </a:r>
            <a:br>
              <a:rPr lang="en" sz="24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24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(CANNOT SEND OBJECTS)</a:t>
            </a:r>
            <a:endParaRPr sz="240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65"/>
          <p:cNvSpPr txBox="1">
            <a:spLocks noGrp="1"/>
          </p:cNvSpPr>
          <p:nvPr>
            <p:ph type="title"/>
          </p:nvPr>
        </p:nvSpPr>
        <p:spPr>
          <a:xfrm>
            <a:off x="660570" y="228898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spcAft>
                <a:spcPts val="0"/>
              </a:spcAft>
              <a:buSzPts val="4200"/>
            </a:pPr>
            <a:r>
              <a:rPr lang="en" b="1" dirty="0"/>
              <a:t>2. Using Services </a:t>
            </a:r>
            <a:endParaRPr b="1" dirty="0"/>
          </a:p>
        </p:txBody>
      </p:sp>
      <p:sp>
        <p:nvSpPr>
          <p:cNvPr id="510" name="Google Shape;510;p65"/>
          <p:cNvSpPr txBox="1"/>
          <p:nvPr/>
        </p:nvSpPr>
        <p:spPr>
          <a:xfrm>
            <a:off x="2968638" y="3177638"/>
            <a:ext cx="4042800" cy="4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*</a:t>
            </a:r>
            <a:r>
              <a:rPr lang="en-MY" sz="24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TO</a:t>
            </a:r>
            <a:r>
              <a:rPr lang="en" sz="24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SEND OBJECTS</a:t>
            </a:r>
            <a:endParaRPr sz="240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EA5CC78-EA9E-4574-A2E9-99552D0B640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117</a:t>
            </a:fld>
            <a:endParaRPr lang="en"/>
          </a:p>
        </p:txBody>
      </p:sp>
      <p:sp>
        <p:nvSpPr>
          <p:cNvPr id="11" name="Google Shape;488;p63">
            <a:extLst>
              <a:ext uri="{FF2B5EF4-FFF2-40B4-BE49-F238E27FC236}">
                <a16:creationId xmlns:a16="http://schemas.microsoft.com/office/drawing/2014/main" id="{011927DE-19DF-4FD7-9D77-47266B69CCE1}"/>
              </a:ext>
            </a:extLst>
          </p:cNvPr>
          <p:cNvSpPr txBox="1">
            <a:spLocks/>
          </p:cNvSpPr>
          <p:nvPr/>
        </p:nvSpPr>
        <p:spPr>
          <a:xfrm>
            <a:off x="660570" y="754531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ctr"/>
            <a:r>
              <a:rPr lang="en-MY" b="1" dirty="0"/>
              <a:t>Navigation with Parameters</a:t>
            </a: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66"/>
          <p:cNvSpPr txBox="1">
            <a:spLocks noGrp="1"/>
          </p:cNvSpPr>
          <p:nvPr>
            <p:ph type="body" idx="4294967295"/>
          </p:nvPr>
        </p:nvSpPr>
        <p:spPr>
          <a:xfrm>
            <a:off x="482850" y="1216650"/>
            <a:ext cx="81783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Font typeface="Arial"/>
              <a:buChar char="●"/>
            </a:pPr>
            <a:r>
              <a:rPr lang="en" sz="3000" dirty="0">
                <a:latin typeface="Arial"/>
                <a:ea typeface="Arial"/>
                <a:cs typeface="Arial"/>
                <a:sym typeface="Arial"/>
              </a:rPr>
              <a:t>On</a:t>
            </a:r>
            <a:r>
              <a:rPr lang="en" sz="3000" b="1" dirty="0">
                <a:latin typeface="Arial"/>
                <a:ea typeface="Arial"/>
                <a:cs typeface="Arial"/>
                <a:sym typeface="Arial"/>
              </a:rPr>
              <a:t> app-routing.module.ts </a:t>
            </a:r>
            <a:r>
              <a:rPr lang="en" sz="3000" dirty="0">
                <a:latin typeface="Arial"/>
                <a:ea typeface="Arial"/>
                <a:cs typeface="Arial"/>
                <a:sym typeface="Arial"/>
              </a:rPr>
              <a:t>add param name, example /:id</a:t>
            </a:r>
            <a:endParaRPr sz="30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Font typeface="Arial"/>
              <a:buChar char="●"/>
            </a:pPr>
            <a:r>
              <a:rPr lang="en" sz="3000" dirty="0">
                <a:latin typeface="Arial"/>
                <a:ea typeface="Arial"/>
                <a:cs typeface="Arial"/>
                <a:sym typeface="Arial"/>
              </a:rPr>
              <a:t>Add /id when navigating</a:t>
            </a:r>
            <a:endParaRPr sz="30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Font typeface="Arial"/>
              <a:buChar char="●"/>
            </a:pPr>
            <a:r>
              <a:rPr lang="en" sz="3000" dirty="0">
                <a:latin typeface="Arial"/>
                <a:ea typeface="Arial"/>
                <a:cs typeface="Arial"/>
                <a:sym typeface="Arial"/>
              </a:rPr>
              <a:t>To get param</a:t>
            </a:r>
            <a:endParaRPr sz="3000" dirty="0">
              <a:latin typeface="Arial"/>
              <a:ea typeface="Arial"/>
              <a:cs typeface="Arial"/>
              <a:sym typeface="Arial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○"/>
            </a:pPr>
            <a:r>
              <a:rPr lang="en" sz="1800" dirty="0">
                <a:latin typeface="Arial"/>
                <a:ea typeface="Arial"/>
                <a:cs typeface="Arial"/>
                <a:sym typeface="Arial"/>
              </a:rPr>
              <a:t>import {</a:t>
            </a:r>
            <a:r>
              <a:rPr lang="en-MY" sz="1800" dirty="0">
                <a:latin typeface="Arial"/>
                <a:ea typeface="Arial"/>
                <a:cs typeface="Arial"/>
                <a:sym typeface="Arial"/>
              </a:rPr>
              <a:t>Router</a:t>
            </a:r>
            <a:r>
              <a:rPr lang="en" sz="1800" dirty="0">
                <a:latin typeface="Arial"/>
                <a:ea typeface="Arial"/>
                <a:cs typeface="Arial"/>
                <a:sym typeface="Arial"/>
              </a:rPr>
              <a:t>} from ‘@angular/router’</a:t>
            </a:r>
            <a:endParaRPr sz="1800" dirty="0">
              <a:latin typeface="Arial"/>
              <a:ea typeface="Arial"/>
              <a:cs typeface="Arial"/>
              <a:sym typeface="Arial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○"/>
            </a:pPr>
            <a:r>
              <a:rPr lang="en" sz="1800" dirty="0">
                <a:latin typeface="Arial"/>
                <a:ea typeface="Arial"/>
                <a:cs typeface="Arial"/>
                <a:sym typeface="Arial"/>
              </a:rPr>
              <a:t>public route:</a:t>
            </a:r>
            <a:r>
              <a:rPr lang="en-MY" sz="1800" dirty="0">
                <a:latin typeface="Arial"/>
                <a:ea typeface="Arial"/>
                <a:cs typeface="Arial"/>
                <a:sym typeface="Arial"/>
              </a:rPr>
              <a:t>Router</a:t>
            </a:r>
            <a:endParaRPr sz="1800" dirty="0">
              <a:latin typeface="Arial"/>
              <a:ea typeface="Arial"/>
              <a:cs typeface="Arial"/>
              <a:sym typeface="Arial"/>
            </a:endParaRPr>
          </a:p>
          <a:p>
            <a:pPr marL="1371600" lvl="2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■"/>
            </a:pPr>
            <a:r>
              <a:rPr lang="en" sz="1800" dirty="0">
                <a:latin typeface="Arial"/>
                <a:ea typeface="Arial"/>
                <a:cs typeface="Arial"/>
                <a:sym typeface="Arial"/>
              </a:rPr>
              <a:t>let the_id=this.route.snapshot.params.id</a:t>
            </a:r>
            <a:endParaRPr sz="18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6" name="Google Shape;516;p66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ActivatedRoute</a:t>
            </a: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E3C80FB-D87E-4115-A090-2228261F70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118</a:t>
            </a:fld>
            <a:endParaRPr lang="en"/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0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83736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Services</a:t>
            </a: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25BE2A8-912F-4D73-85E8-5FF239E20B2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523921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34" descr="File:iPhone 6S Rose Gold.png - Wikimedia Commons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15176" y="2751488"/>
            <a:ext cx="976876" cy="193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34" descr="File:Nexus 5 Front View.png - Wikimedia Commons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98600" y="115351"/>
            <a:ext cx="1210048" cy="2045648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34"/>
          <p:cNvSpPr txBox="1"/>
          <p:nvPr/>
        </p:nvSpPr>
        <p:spPr>
          <a:xfrm>
            <a:off x="7197413" y="1996388"/>
            <a:ext cx="14124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Android Device</a:t>
            </a:r>
            <a:endParaRPr/>
          </a:p>
        </p:txBody>
      </p:sp>
      <p:sp>
        <p:nvSpPr>
          <p:cNvPr id="261" name="Google Shape;261;p34"/>
          <p:cNvSpPr txBox="1"/>
          <p:nvPr/>
        </p:nvSpPr>
        <p:spPr>
          <a:xfrm>
            <a:off x="7197413" y="4682925"/>
            <a:ext cx="14124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iPhone/iPad</a:t>
            </a:r>
            <a:endParaRPr/>
          </a:p>
        </p:txBody>
      </p:sp>
      <p:pic>
        <p:nvPicPr>
          <p:cNvPr id="262" name="Google Shape;262;p34" descr="Combat coders build Web pages for warfighters &amp;gt; Air Force Space ...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5050" y="477738"/>
            <a:ext cx="1591325" cy="154202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3" name="Google Shape;263;p34"/>
          <p:cNvCxnSpPr/>
          <p:nvPr/>
        </p:nvCxnSpPr>
        <p:spPr>
          <a:xfrm rot="10800000" flipH="1">
            <a:off x="2276350" y="1146951"/>
            <a:ext cx="5022300" cy="1107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64" name="Google Shape;264;p34"/>
          <p:cNvSpPr txBox="1"/>
          <p:nvPr/>
        </p:nvSpPr>
        <p:spPr>
          <a:xfrm>
            <a:off x="444500" y="2947650"/>
            <a:ext cx="2072400" cy="8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/>
              <a:t>Cordova</a:t>
            </a:r>
            <a:endParaRPr sz="24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/>
              <a:t>Framework</a:t>
            </a:r>
            <a:endParaRPr sz="2400" b="1"/>
          </a:p>
        </p:txBody>
      </p:sp>
      <p:sp>
        <p:nvSpPr>
          <p:cNvPr id="265" name="Google Shape;265;p34"/>
          <p:cNvSpPr txBox="1"/>
          <p:nvPr/>
        </p:nvSpPr>
        <p:spPr>
          <a:xfrm>
            <a:off x="653050" y="3788550"/>
            <a:ext cx="1623300" cy="4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Hybrid</a:t>
            </a:r>
            <a:endParaRPr/>
          </a:p>
        </p:txBody>
      </p:sp>
      <p:pic>
        <p:nvPicPr>
          <p:cNvPr id="266" name="Google Shape;266;p34" descr="File:Ionic Logo.svg - Wikimedia Commons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6963" y="2134413"/>
            <a:ext cx="2635450" cy="915826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34"/>
          <p:cNvSpPr txBox="1"/>
          <p:nvPr/>
        </p:nvSpPr>
        <p:spPr>
          <a:xfrm>
            <a:off x="3573525" y="840800"/>
            <a:ext cx="31296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Build Progressive Web Apps</a:t>
            </a:r>
            <a:endParaRPr/>
          </a:p>
        </p:txBody>
      </p:sp>
      <p:sp>
        <p:nvSpPr>
          <p:cNvPr id="268" name="Google Shape;268;p34"/>
          <p:cNvSpPr txBox="1"/>
          <p:nvPr/>
        </p:nvSpPr>
        <p:spPr>
          <a:xfrm>
            <a:off x="875125" y="115350"/>
            <a:ext cx="1156200" cy="5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1 x WORK</a:t>
            </a:r>
            <a:endParaRPr b="1"/>
          </a:p>
        </p:txBody>
      </p:sp>
      <p:cxnSp>
        <p:nvCxnSpPr>
          <p:cNvPr id="269" name="Google Shape;269;p34"/>
          <p:cNvCxnSpPr>
            <a:stCxn id="262" idx="3"/>
            <a:endCxn id="258" idx="1"/>
          </p:cNvCxnSpPr>
          <p:nvPr/>
        </p:nvCxnSpPr>
        <p:spPr>
          <a:xfrm>
            <a:off x="2276375" y="1248751"/>
            <a:ext cx="5138700" cy="246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70" name="Google Shape;270;p34"/>
          <p:cNvSpPr txBox="1"/>
          <p:nvPr/>
        </p:nvSpPr>
        <p:spPr>
          <a:xfrm>
            <a:off x="3854250" y="2358788"/>
            <a:ext cx="31296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Build Progressive Web Apps</a:t>
            </a: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3EFF22E-9233-4782-BAD0-CFAD7A30D6F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1"/>
          <p:cNvSpPr/>
          <p:nvPr/>
        </p:nvSpPr>
        <p:spPr>
          <a:xfrm>
            <a:off x="1974650" y="1868125"/>
            <a:ext cx="2045400" cy="16689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u="sng"/>
              <a:t>SERVICES:</a:t>
            </a:r>
            <a:endParaRPr b="1" u="sng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u="sng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u="sng"/>
              <a:t>Calculate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addition(numA,numB)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{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return numA+numB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}</a:t>
            </a:r>
            <a:endParaRPr/>
          </a:p>
        </p:txBody>
      </p:sp>
      <p:sp>
        <p:nvSpPr>
          <p:cNvPr id="197" name="Google Shape;197;p31"/>
          <p:cNvSpPr/>
          <p:nvPr/>
        </p:nvSpPr>
        <p:spPr>
          <a:xfrm>
            <a:off x="5637550" y="310500"/>
            <a:ext cx="1531800" cy="950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/>
              <a:t>PAGE 1</a:t>
            </a:r>
            <a:endParaRPr sz="2400" b="1"/>
          </a:p>
        </p:txBody>
      </p:sp>
      <p:sp>
        <p:nvSpPr>
          <p:cNvPr id="198" name="Google Shape;198;p31"/>
          <p:cNvSpPr/>
          <p:nvPr/>
        </p:nvSpPr>
        <p:spPr>
          <a:xfrm>
            <a:off x="5637550" y="1489875"/>
            <a:ext cx="1531800" cy="950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/>
              <a:t>PAGE 2</a:t>
            </a:r>
            <a:endParaRPr sz="2400" b="1"/>
          </a:p>
        </p:txBody>
      </p:sp>
      <p:sp>
        <p:nvSpPr>
          <p:cNvPr id="199" name="Google Shape;199;p31"/>
          <p:cNvSpPr/>
          <p:nvPr/>
        </p:nvSpPr>
        <p:spPr>
          <a:xfrm>
            <a:off x="5637550" y="2669250"/>
            <a:ext cx="1531800" cy="950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/>
              <a:t>PAGE 3</a:t>
            </a:r>
            <a:endParaRPr sz="2400" b="1"/>
          </a:p>
        </p:txBody>
      </p:sp>
      <p:sp>
        <p:nvSpPr>
          <p:cNvPr id="200" name="Google Shape;200;p31"/>
          <p:cNvSpPr/>
          <p:nvPr/>
        </p:nvSpPr>
        <p:spPr>
          <a:xfrm>
            <a:off x="5637550" y="3882900"/>
            <a:ext cx="1531800" cy="950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/>
              <a:t>OTHER SERVICES</a:t>
            </a:r>
            <a:endParaRPr sz="1800" b="1"/>
          </a:p>
        </p:txBody>
      </p:sp>
      <p:cxnSp>
        <p:nvCxnSpPr>
          <p:cNvPr id="201" name="Google Shape;201;p31"/>
          <p:cNvCxnSpPr>
            <a:stCxn id="196" idx="3"/>
            <a:endCxn id="197" idx="1"/>
          </p:cNvCxnSpPr>
          <p:nvPr/>
        </p:nvCxnSpPr>
        <p:spPr>
          <a:xfrm rot="10800000" flipH="1">
            <a:off x="4020050" y="785575"/>
            <a:ext cx="1617600" cy="1917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2" name="Google Shape;202;p31"/>
          <p:cNvCxnSpPr>
            <a:stCxn id="196" idx="3"/>
            <a:endCxn id="198" idx="1"/>
          </p:cNvCxnSpPr>
          <p:nvPr/>
        </p:nvCxnSpPr>
        <p:spPr>
          <a:xfrm rot="10800000" flipH="1">
            <a:off x="4020050" y="1964875"/>
            <a:ext cx="1617600" cy="737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3" name="Google Shape;203;p31"/>
          <p:cNvCxnSpPr>
            <a:stCxn id="196" idx="3"/>
            <a:endCxn id="199" idx="1"/>
          </p:cNvCxnSpPr>
          <p:nvPr/>
        </p:nvCxnSpPr>
        <p:spPr>
          <a:xfrm>
            <a:off x="4020050" y="2702575"/>
            <a:ext cx="1617600" cy="441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4" name="Google Shape;204;p31"/>
          <p:cNvCxnSpPr>
            <a:stCxn id="196" idx="3"/>
            <a:endCxn id="200" idx="1"/>
          </p:cNvCxnSpPr>
          <p:nvPr/>
        </p:nvCxnSpPr>
        <p:spPr>
          <a:xfrm>
            <a:off x="4020050" y="2702575"/>
            <a:ext cx="1617600" cy="1655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05" name="Google Shape;205;p31"/>
          <p:cNvSpPr txBox="1"/>
          <p:nvPr/>
        </p:nvSpPr>
        <p:spPr>
          <a:xfrm>
            <a:off x="231075" y="128375"/>
            <a:ext cx="3789000" cy="136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/>
              <a:t>USING SERVICES</a:t>
            </a:r>
            <a:endParaRPr sz="3600" b="1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1EF78C9-6CCF-4640-9F72-B0450E581B5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42865533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2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SERVICES</a:t>
            </a:r>
            <a:endParaRPr/>
          </a:p>
        </p:txBody>
      </p:sp>
      <p:sp>
        <p:nvSpPr>
          <p:cNvPr id="211" name="Google Shape;211;p32"/>
          <p:cNvSpPr txBox="1"/>
          <p:nvPr/>
        </p:nvSpPr>
        <p:spPr>
          <a:xfrm>
            <a:off x="940350" y="1899700"/>
            <a:ext cx="7285200" cy="22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Services can be used globally</a:t>
            </a: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Can be used repeatedly</a:t>
            </a: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By different pages/other services</a:t>
            </a:r>
            <a:endParaRPr sz="240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1B093CF-743D-4207-A618-B2505B798C2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733739616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3"/>
          <p:cNvSpPr txBox="1">
            <a:spLocks noGrp="1"/>
          </p:cNvSpPr>
          <p:nvPr>
            <p:ph type="body" idx="4294967295"/>
          </p:nvPr>
        </p:nvSpPr>
        <p:spPr>
          <a:xfrm>
            <a:off x="393250" y="367400"/>
            <a:ext cx="8178300" cy="230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 b="1" dirty="0"/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3600" dirty="0"/>
              <a:t>Generate a service</a:t>
            </a:r>
            <a:endParaRPr sz="3600"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3600" dirty="0">
                <a:latin typeface="Courier New"/>
                <a:ea typeface="Courier New"/>
                <a:cs typeface="Courier New"/>
                <a:sym typeface="Courier New"/>
              </a:rPr>
              <a:t>ionic g service service/</a:t>
            </a:r>
            <a:r>
              <a:rPr lang="en-MY" sz="3600" dirty="0">
                <a:latin typeface="Courier New"/>
                <a:ea typeface="Courier New"/>
                <a:cs typeface="Courier New"/>
                <a:sym typeface="Courier New"/>
              </a:rPr>
              <a:t>data</a:t>
            </a:r>
            <a:endParaRPr sz="36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17" name="Google Shape;217;p33"/>
          <p:cNvSpPr txBox="1">
            <a:spLocks noGrp="1"/>
          </p:cNvSpPr>
          <p:nvPr>
            <p:ph type="body" idx="4294967295"/>
          </p:nvPr>
        </p:nvSpPr>
        <p:spPr>
          <a:xfrm>
            <a:off x="393250" y="2410325"/>
            <a:ext cx="8178300" cy="162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 b="1"/>
          </a:p>
          <a:p>
            <a:pPr marL="4572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3600"/>
              <a:t>Import Service and call from page ts</a:t>
            </a:r>
            <a:endParaRPr sz="36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C03426F-00C3-409C-87FB-6E15440DA78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68478086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96CE1-35C5-44CD-9C98-A5B0A7CC4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CD98DF-9FF3-43C1-B97A-E35EBEFCA7F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123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1DB9D5-D701-47BD-8D7C-35DBB52354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9328"/>
            <a:ext cx="9144000" cy="4464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336078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02E56849-B532-4C75-98C8-820A423CCC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alpha val="47000"/>
            </a:schemeClr>
          </a:solidFill>
        </p:spPr>
      </p:pic>
      <p:pic>
        <p:nvPicPr>
          <p:cNvPr id="14" name="Picture 8" descr="Android, logo, mobile, phone, s10plus, samsung, smartphone icon">
            <a:extLst>
              <a:ext uri="{FF2B5EF4-FFF2-40B4-BE49-F238E27FC236}">
                <a16:creationId xmlns:a16="http://schemas.microsoft.com/office/drawing/2014/main" id="{BC18CC6F-B5BE-4880-98D2-4ABE2165A6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56" t="6492" r="27711" b="7331"/>
          <a:stretch/>
        </p:blipFill>
        <p:spPr bwMode="auto">
          <a:xfrm>
            <a:off x="1096342" y="590238"/>
            <a:ext cx="2267059" cy="440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5331C4AA-7A07-4D9D-B3E3-49BDABEE684D}"/>
              </a:ext>
            </a:extLst>
          </p:cNvPr>
          <p:cNvSpPr/>
          <p:nvPr/>
        </p:nvSpPr>
        <p:spPr>
          <a:xfrm>
            <a:off x="3871180" y="0"/>
            <a:ext cx="2668116" cy="5143500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815EAD-F3C1-4994-8414-BD3E54780F55}"/>
              </a:ext>
            </a:extLst>
          </p:cNvPr>
          <p:cNvSpPr/>
          <p:nvPr/>
        </p:nvSpPr>
        <p:spPr>
          <a:xfrm>
            <a:off x="5206770" y="0"/>
            <a:ext cx="393723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124</a:t>
            </a:fld>
            <a:endParaRPr lang="en"/>
          </a:p>
        </p:txBody>
      </p:sp>
      <p:pic>
        <p:nvPicPr>
          <p:cNvPr id="1032" name="Picture 8" descr="App, development, framework, htm, hybrid, ionic icon">
            <a:extLst>
              <a:ext uri="{FF2B5EF4-FFF2-40B4-BE49-F238E27FC236}">
                <a16:creationId xmlns:a16="http://schemas.microsoft.com/office/drawing/2014/main" id="{1D8747F4-A5C6-4731-8B94-B751B55210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6558" y="1737621"/>
            <a:ext cx="2112133" cy="2112133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Flutter logo">
            <a:extLst>
              <a:ext uri="{FF2B5EF4-FFF2-40B4-BE49-F238E27FC236}">
                <a16:creationId xmlns:a16="http://schemas.microsoft.com/office/drawing/2014/main" id="{A0886F60-E35D-40C1-85C6-8D91E1C21D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598"/>
          <a:stretch/>
        </p:blipFill>
        <p:spPr bwMode="auto">
          <a:xfrm>
            <a:off x="6257048" y="2091670"/>
            <a:ext cx="1151211" cy="1117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3A777F0-9684-4117-915E-6BD09E360BA3}"/>
              </a:ext>
            </a:extLst>
          </p:cNvPr>
          <p:cNvSpPr txBox="1"/>
          <p:nvPr/>
        </p:nvSpPr>
        <p:spPr>
          <a:xfrm>
            <a:off x="3363401" y="590238"/>
            <a:ext cx="40767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MY" sz="4800" b="1" i="1" dirty="0">
                <a:solidFill>
                  <a:schemeClr val="bg1"/>
                </a:solidFill>
              </a:rPr>
              <a:t>Ionic</a:t>
            </a:r>
            <a:r>
              <a:rPr lang="en-MY" sz="4000" b="1" i="1" dirty="0">
                <a:solidFill>
                  <a:schemeClr val="bg1"/>
                </a:solidFill>
              </a:rPr>
              <a:t> vs Flutter</a:t>
            </a:r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84512125-16D8-4C25-B29F-3B2D5B7F35A2}"/>
              </a:ext>
            </a:extLst>
          </p:cNvPr>
          <p:cNvSpPr/>
          <p:nvPr/>
        </p:nvSpPr>
        <p:spPr>
          <a:xfrm>
            <a:off x="8473648" y="3182970"/>
            <a:ext cx="598593" cy="1814168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1" name="Google Shape;71;p14">
            <a:extLst>
              <a:ext uri="{FF2B5EF4-FFF2-40B4-BE49-F238E27FC236}">
                <a16:creationId xmlns:a16="http://schemas.microsoft.com/office/drawing/2014/main" id="{B88C4D69-22C0-4590-B39F-813FDFEA11E9}"/>
              </a:ext>
            </a:extLst>
          </p:cNvPr>
          <p:cNvSpPr txBox="1">
            <a:spLocks/>
          </p:cNvSpPr>
          <p:nvPr/>
        </p:nvSpPr>
        <p:spPr>
          <a:xfrm>
            <a:off x="6205995" y="4446175"/>
            <a:ext cx="2865664" cy="446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r"/>
            <a:r>
              <a:rPr lang="en-MY" sz="1800" b="1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  <a:cs typeface="Courier New" panose="02070309020205020404" pitchFamily="49" charset="0"/>
              </a:rPr>
              <a:t>bit.ly/ionkerul</a:t>
            </a:r>
            <a:endParaRPr lang="en-MY" sz="1800" b="1" dirty="0">
              <a:solidFill>
                <a:schemeClr val="bg1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pic>
        <p:nvPicPr>
          <p:cNvPr id="12" name="Picture 2" descr="Icône Youtube HD⎪Vector illustrator (ai.) | Desain logo, Seni, Gambar">
            <a:extLst>
              <a:ext uri="{FF2B5EF4-FFF2-40B4-BE49-F238E27FC236}">
                <a16:creationId xmlns:a16="http://schemas.microsoft.com/office/drawing/2014/main" id="{8A130560-C6C5-491B-825D-A554EC3264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18" b="16290"/>
          <a:stretch/>
        </p:blipFill>
        <p:spPr bwMode="auto">
          <a:xfrm>
            <a:off x="8090298" y="4019883"/>
            <a:ext cx="866486" cy="551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Mobile Transparent File | PNG All">
            <a:extLst>
              <a:ext uri="{FF2B5EF4-FFF2-40B4-BE49-F238E27FC236}">
                <a16:creationId xmlns:a16="http://schemas.microsoft.com/office/drawing/2014/main" id="{71C84A6F-E82C-4CC6-8169-CFEE624651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79" r="28659"/>
          <a:stretch/>
        </p:blipFill>
        <p:spPr bwMode="auto">
          <a:xfrm>
            <a:off x="5878071" y="1231625"/>
            <a:ext cx="1909163" cy="3404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8240315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B8DA85-B675-4874-B062-08BEC07EB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DBEDF0-4DFA-4B59-9166-A784FC5CE5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E2B076-FD1E-40FC-AF27-C260CA7D906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22919803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36A2CB2-4D7B-4748-8482-FD5AF74158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4427" b="27944"/>
          <a:stretch/>
        </p:blipFill>
        <p:spPr>
          <a:xfrm>
            <a:off x="-20720" y="0"/>
            <a:ext cx="9162553" cy="51435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126</a:t>
            </a:fld>
            <a:endParaRPr lang="en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E0E7A3-65FF-4CBE-9719-052D63E7DE13}"/>
              </a:ext>
            </a:extLst>
          </p:cNvPr>
          <p:cNvSpPr txBox="1"/>
          <p:nvPr/>
        </p:nvSpPr>
        <p:spPr>
          <a:xfrm>
            <a:off x="868003" y="1740152"/>
            <a:ext cx="3748142" cy="1569660"/>
          </a:xfrm>
          <a:prstGeom prst="rect">
            <a:avLst/>
          </a:prstGeom>
          <a:noFill/>
          <a:effectLst>
            <a:glow rad="139700">
              <a:schemeClr val="accent6">
                <a:satMod val="175000"/>
                <a:alpha val="4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MY" sz="4800" b="1" i="1" dirty="0">
                <a:solidFill>
                  <a:schemeClr val="bg1"/>
                </a:solidFill>
              </a:rPr>
              <a:t>shareMasjid</a:t>
            </a:r>
            <a:endParaRPr lang="en-MY" sz="2400" b="1" i="1" dirty="0">
              <a:solidFill>
                <a:schemeClr val="bg1"/>
              </a:solidFill>
            </a:endParaRPr>
          </a:p>
          <a:p>
            <a:pPr algn="ctr"/>
            <a:endParaRPr lang="en-MY" sz="4800" b="1" i="1" dirty="0">
              <a:solidFill>
                <a:schemeClr val="tx1"/>
              </a:solidFill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67F3AEE-29E0-483E-8FD2-D8EFFB9BD827}"/>
              </a:ext>
            </a:extLst>
          </p:cNvPr>
          <p:cNvSpPr/>
          <p:nvPr/>
        </p:nvSpPr>
        <p:spPr>
          <a:xfrm>
            <a:off x="951722" y="926841"/>
            <a:ext cx="3494024" cy="727215"/>
          </a:xfrm>
          <a:prstGeom prst="roundRect">
            <a:avLst/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21E5633-B7BD-4E89-8894-AB509AF7D4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338" y="727528"/>
            <a:ext cx="3416917" cy="1153210"/>
          </a:xfrm>
          <a:prstGeom prst="rect">
            <a:avLst/>
          </a:prstGeom>
        </p:spPr>
      </p:pic>
      <p:sp>
        <p:nvSpPr>
          <p:cNvPr id="8" name="Google Shape;71;p14">
            <a:extLst>
              <a:ext uri="{FF2B5EF4-FFF2-40B4-BE49-F238E27FC236}">
                <a16:creationId xmlns:a16="http://schemas.microsoft.com/office/drawing/2014/main" id="{6048AA57-3409-42A1-97C4-DAAAA9B32C8E}"/>
              </a:ext>
            </a:extLst>
          </p:cNvPr>
          <p:cNvSpPr txBox="1">
            <a:spLocks/>
          </p:cNvSpPr>
          <p:nvPr/>
        </p:nvSpPr>
        <p:spPr>
          <a:xfrm>
            <a:off x="6165188" y="222367"/>
            <a:ext cx="2154578" cy="415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r"/>
            <a:r>
              <a:rPr lang="en-MY" sz="2000" b="1" dirty="0">
                <a:solidFill>
                  <a:schemeClr val="accent1">
                    <a:lumMod val="50000"/>
                  </a:schemeClr>
                </a:solidFill>
                <a:latin typeface="Roboto" panose="020B0604020202020204" charset="0"/>
                <a:ea typeface="Roboto" panose="020B0604020202020204" charset="0"/>
                <a:cs typeface="Courier New" panose="02070309020205020404" pitchFamily="49" charset="0"/>
              </a:rPr>
              <a:t>bit.ly/fstmkuis</a:t>
            </a:r>
            <a:endParaRPr lang="en-MY" sz="2000" b="1" dirty="0">
              <a:solidFill>
                <a:schemeClr val="accent1">
                  <a:lumMod val="50000"/>
                </a:schemeClr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pic>
        <p:nvPicPr>
          <p:cNvPr id="9" name="Picture 2" descr="Icône Youtube HD⎪Vector illustrator (ai.) | Desain logo, Seni, Gambar">
            <a:extLst>
              <a:ext uri="{FF2B5EF4-FFF2-40B4-BE49-F238E27FC236}">
                <a16:creationId xmlns:a16="http://schemas.microsoft.com/office/drawing/2014/main" id="{80AEA450-DDAE-4607-B030-1DD0CB7C3F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18" b="16290"/>
          <a:stretch/>
        </p:blipFill>
        <p:spPr bwMode="auto">
          <a:xfrm>
            <a:off x="8181974" y="132539"/>
            <a:ext cx="935635" cy="594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Getting started with Cloud Firestore on React Native | Invertase">
            <a:extLst>
              <a:ext uri="{FF2B5EF4-FFF2-40B4-BE49-F238E27FC236}">
                <a16:creationId xmlns:a16="http://schemas.microsoft.com/office/drawing/2014/main" id="{E02ECAF8-309A-41B0-BDCC-B54E2D3E9E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70" t="25179" r="76704" b="27070"/>
          <a:stretch/>
        </p:blipFill>
        <p:spPr bwMode="auto">
          <a:xfrm>
            <a:off x="4672899" y="132539"/>
            <a:ext cx="1337387" cy="1511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8886331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36A2CB2-4D7B-4748-8482-FD5AF74158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4427" b="27944"/>
          <a:stretch/>
        </p:blipFill>
        <p:spPr>
          <a:xfrm>
            <a:off x="-20720" y="0"/>
            <a:ext cx="9162553" cy="51435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127</a:t>
            </a:fld>
            <a:endParaRPr lang="en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E0E7A3-65FF-4CBE-9719-052D63E7DE13}"/>
              </a:ext>
            </a:extLst>
          </p:cNvPr>
          <p:cNvSpPr txBox="1"/>
          <p:nvPr/>
        </p:nvSpPr>
        <p:spPr>
          <a:xfrm>
            <a:off x="1440137" y="1644098"/>
            <a:ext cx="6171881" cy="2062103"/>
          </a:xfrm>
          <a:prstGeom prst="rect">
            <a:avLst/>
          </a:prstGeom>
          <a:noFill/>
          <a:effectLst>
            <a:glow rad="139700">
              <a:schemeClr val="accent6">
                <a:satMod val="175000"/>
                <a:alpha val="4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MY" sz="4800" b="1" i="1" dirty="0">
                <a:solidFill>
                  <a:schemeClr val="bg1"/>
                </a:solidFill>
              </a:rPr>
              <a:t>&amp;</a:t>
            </a:r>
            <a:r>
              <a:rPr lang="en-MY" sz="8000" b="1" i="1" dirty="0">
                <a:solidFill>
                  <a:schemeClr val="bg1"/>
                </a:solidFill>
              </a:rPr>
              <a:t> </a:t>
            </a:r>
            <a:r>
              <a:rPr lang="en-MY" sz="6000" b="1" i="1" dirty="0">
                <a:solidFill>
                  <a:schemeClr val="bg1"/>
                </a:solidFill>
              </a:rPr>
              <a:t>Firestore Auth</a:t>
            </a:r>
          </a:p>
          <a:p>
            <a:pPr algn="ctr"/>
            <a:endParaRPr lang="en-MY" sz="4800" b="1" i="1" dirty="0">
              <a:solidFill>
                <a:schemeClr val="tx1"/>
              </a:solidFill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67F3AEE-29E0-483E-8FD2-D8EFFB9BD827}"/>
              </a:ext>
            </a:extLst>
          </p:cNvPr>
          <p:cNvSpPr/>
          <p:nvPr/>
        </p:nvSpPr>
        <p:spPr>
          <a:xfrm>
            <a:off x="951722" y="926841"/>
            <a:ext cx="3494024" cy="727215"/>
          </a:xfrm>
          <a:prstGeom prst="roundRect">
            <a:avLst/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21E5633-B7BD-4E89-8894-AB509AF7D4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338" y="727528"/>
            <a:ext cx="3416917" cy="1153210"/>
          </a:xfrm>
          <a:prstGeom prst="rect">
            <a:avLst/>
          </a:prstGeom>
        </p:spPr>
      </p:pic>
      <p:sp>
        <p:nvSpPr>
          <p:cNvPr id="8" name="Google Shape;71;p14">
            <a:extLst>
              <a:ext uri="{FF2B5EF4-FFF2-40B4-BE49-F238E27FC236}">
                <a16:creationId xmlns:a16="http://schemas.microsoft.com/office/drawing/2014/main" id="{6048AA57-3409-42A1-97C4-DAAAA9B32C8E}"/>
              </a:ext>
            </a:extLst>
          </p:cNvPr>
          <p:cNvSpPr txBox="1">
            <a:spLocks/>
          </p:cNvSpPr>
          <p:nvPr/>
        </p:nvSpPr>
        <p:spPr>
          <a:xfrm>
            <a:off x="6165188" y="222367"/>
            <a:ext cx="2154578" cy="415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r"/>
            <a:r>
              <a:rPr lang="en-MY" sz="2000" b="1" dirty="0">
                <a:solidFill>
                  <a:schemeClr val="accent1">
                    <a:lumMod val="50000"/>
                  </a:schemeClr>
                </a:solidFill>
                <a:latin typeface="Roboto" panose="020B0604020202020204" charset="0"/>
                <a:ea typeface="Roboto" panose="020B0604020202020204" charset="0"/>
                <a:cs typeface="Courier New" panose="02070309020205020404" pitchFamily="49" charset="0"/>
              </a:rPr>
              <a:t>bit.ly/fstmkuis</a:t>
            </a:r>
            <a:endParaRPr lang="en-MY" sz="2000" b="1" dirty="0">
              <a:solidFill>
                <a:schemeClr val="accent1">
                  <a:lumMod val="50000"/>
                </a:schemeClr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pic>
        <p:nvPicPr>
          <p:cNvPr id="9" name="Picture 2" descr="Icône Youtube HD⎪Vector illustrator (ai.) | Desain logo, Seni, Gambar">
            <a:extLst>
              <a:ext uri="{FF2B5EF4-FFF2-40B4-BE49-F238E27FC236}">
                <a16:creationId xmlns:a16="http://schemas.microsoft.com/office/drawing/2014/main" id="{80AEA450-DDAE-4607-B030-1DD0CB7C3F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18" b="16290"/>
          <a:stretch/>
        </p:blipFill>
        <p:spPr bwMode="auto">
          <a:xfrm>
            <a:off x="8181974" y="132539"/>
            <a:ext cx="935635" cy="594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Getting started with Cloud Firestore on React Native | Invertase">
            <a:extLst>
              <a:ext uri="{FF2B5EF4-FFF2-40B4-BE49-F238E27FC236}">
                <a16:creationId xmlns:a16="http://schemas.microsoft.com/office/drawing/2014/main" id="{E02ECAF8-309A-41B0-BDCC-B54E2D3E9E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70" t="25179" r="76704" b="27070"/>
          <a:stretch/>
        </p:blipFill>
        <p:spPr bwMode="auto">
          <a:xfrm>
            <a:off x="4672899" y="132539"/>
            <a:ext cx="1337387" cy="1511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Lock Icon Transparent Background #280789 - Free Icons Library">
            <a:extLst>
              <a:ext uri="{FF2B5EF4-FFF2-40B4-BE49-F238E27FC236}">
                <a16:creationId xmlns:a16="http://schemas.microsoft.com/office/drawing/2014/main" id="{322EDB37-4860-480B-8800-DBC5530D67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8815" y="581339"/>
            <a:ext cx="1594747" cy="1594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1837557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4" name="Picture 8" descr="Cloud database, cloud server, cloud storage, online server, online ...">
            <a:extLst>
              <a:ext uri="{FF2B5EF4-FFF2-40B4-BE49-F238E27FC236}">
                <a16:creationId xmlns:a16="http://schemas.microsoft.com/office/drawing/2014/main" id="{3F403BD5-18F5-4354-887F-B27E689FFE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1167" y="3058385"/>
            <a:ext cx="1829244" cy="1829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128</a:t>
            </a:fld>
            <a:endParaRPr lang="en" dirty="0"/>
          </a:p>
        </p:txBody>
      </p:sp>
      <p:pic>
        <p:nvPicPr>
          <p:cNvPr id="4102" name="Picture 6" descr="Sunrise Beach Hd Wallpapers by dicsonmm on DeviantArt">
            <a:extLst>
              <a:ext uri="{FF2B5EF4-FFF2-40B4-BE49-F238E27FC236}">
                <a16:creationId xmlns:a16="http://schemas.microsoft.com/office/drawing/2014/main" id="{C3B99C00-FDCF-4EDB-8BC2-54DD831B81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91710"/>
            <a:ext cx="9144000" cy="5435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5E0E7A3-65FF-4CBE-9719-052D63E7DE13}"/>
              </a:ext>
            </a:extLst>
          </p:cNvPr>
          <p:cNvSpPr txBox="1"/>
          <p:nvPr/>
        </p:nvSpPr>
        <p:spPr>
          <a:xfrm>
            <a:off x="1485257" y="1828929"/>
            <a:ext cx="6173485" cy="2893100"/>
          </a:xfrm>
          <a:prstGeom prst="rect">
            <a:avLst/>
          </a:prstGeom>
          <a:noFill/>
          <a:effectLst>
            <a:glow rad="139700">
              <a:schemeClr val="accent6">
                <a:satMod val="175000"/>
                <a:alpha val="4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MY" sz="8000" b="1" i="1" dirty="0">
                <a:solidFill>
                  <a:schemeClr val="bg1"/>
                </a:solidFill>
              </a:rPr>
              <a:t>t10 Firebase</a:t>
            </a:r>
            <a:br>
              <a:rPr lang="en-MY" sz="8000" b="1" i="1" dirty="0">
                <a:solidFill>
                  <a:schemeClr val="bg1"/>
                </a:solidFill>
              </a:rPr>
            </a:br>
            <a:r>
              <a:rPr lang="en-MY" sz="4800" b="1" i="1" dirty="0">
                <a:solidFill>
                  <a:schemeClr val="bg1"/>
                </a:solidFill>
              </a:rPr>
              <a:t>(setup)</a:t>
            </a:r>
          </a:p>
          <a:p>
            <a:pPr algn="ctr"/>
            <a:endParaRPr lang="en-MY" sz="4800" b="1" i="1" dirty="0">
              <a:solidFill>
                <a:schemeClr val="tx1"/>
              </a:solidFill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67F3AEE-29E0-483E-8FD2-D8EFFB9BD827}"/>
              </a:ext>
            </a:extLst>
          </p:cNvPr>
          <p:cNvSpPr/>
          <p:nvPr/>
        </p:nvSpPr>
        <p:spPr>
          <a:xfrm>
            <a:off x="951722" y="926841"/>
            <a:ext cx="3494024" cy="727215"/>
          </a:xfrm>
          <a:prstGeom prst="roundRect">
            <a:avLst/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21E5633-B7BD-4E89-8894-AB509AF7D4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338" y="727528"/>
            <a:ext cx="3416917" cy="1153210"/>
          </a:xfrm>
          <a:prstGeom prst="rect">
            <a:avLst/>
          </a:prstGeom>
        </p:spPr>
      </p:pic>
      <p:sp>
        <p:nvSpPr>
          <p:cNvPr id="8" name="Google Shape;71;p14">
            <a:extLst>
              <a:ext uri="{FF2B5EF4-FFF2-40B4-BE49-F238E27FC236}">
                <a16:creationId xmlns:a16="http://schemas.microsoft.com/office/drawing/2014/main" id="{6048AA57-3409-42A1-97C4-DAAAA9B32C8E}"/>
              </a:ext>
            </a:extLst>
          </p:cNvPr>
          <p:cNvSpPr txBox="1">
            <a:spLocks/>
          </p:cNvSpPr>
          <p:nvPr/>
        </p:nvSpPr>
        <p:spPr>
          <a:xfrm>
            <a:off x="6165188" y="222367"/>
            <a:ext cx="2154578" cy="415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r"/>
            <a:r>
              <a:rPr lang="en-MY" sz="2000" b="1" dirty="0">
                <a:solidFill>
                  <a:schemeClr val="accent1">
                    <a:lumMod val="50000"/>
                  </a:schemeClr>
                </a:solidFill>
                <a:latin typeface="Roboto" panose="020B0604020202020204" charset="0"/>
                <a:ea typeface="Roboto" panose="020B0604020202020204" charset="0"/>
                <a:cs typeface="Courier New" panose="02070309020205020404" pitchFamily="49" charset="0"/>
              </a:rPr>
              <a:t>bit.ly/fstmkuis</a:t>
            </a:r>
            <a:endParaRPr lang="en-MY" sz="2000" b="1" dirty="0">
              <a:solidFill>
                <a:schemeClr val="accent1">
                  <a:lumMod val="50000"/>
                </a:schemeClr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pic>
        <p:nvPicPr>
          <p:cNvPr id="9" name="Picture 2" descr="Icône Youtube HD⎪Vector illustrator (ai.) | Desain logo, Seni, Gambar">
            <a:extLst>
              <a:ext uri="{FF2B5EF4-FFF2-40B4-BE49-F238E27FC236}">
                <a16:creationId xmlns:a16="http://schemas.microsoft.com/office/drawing/2014/main" id="{80AEA450-DDAE-4607-B030-1DD0CB7C3F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18" b="16290"/>
          <a:stretch/>
        </p:blipFill>
        <p:spPr bwMode="auto">
          <a:xfrm>
            <a:off x="8181974" y="132539"/>
            <a:ext cx="935635" cy="594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Getting started with Cloud Firestore on React Native | Invertase">
            <a:extLst>
              <a:ext uri="{FF2B5EF4-FFF2-40B4-BE49-F238E27FC236}">
                <a16:creationId xmlns:a16="http://schemas.microsoft.com/office/drawing/2014/main" id="{E02ECAF8-309A-41B0-BDCC-B54E2D3E9E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70" t="25179" r="76704" b="27070"/>
          <a:stretch/>
        </p:blipFill>
        <p:spPr bwMode="auto">
          <a:xfrm>
            <a:off x="4672899" y="132539"/>
            <a:ext cx="1337387" cy="1511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0946138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1F10B-8A90-4B61-BB01-A46D21BD8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422" y="738725"/>
            <a:ext cx="6966141" cy="767700"/>
          </a:xfrm>
        </p:spPr>
        <p:txBody>
          <a:bodyPr/>
          <a:lstStyle/>
          <a:p>
            <a:pPr algn="r"/>
            <a:r>
              <a:rPr lang="en-MY" b="1" dirty="0"/>
              <a:t>github.com/khirulnizam/ionic5</a:t>
            </a:r>
            <a:br>
              <a:rPr lang="en-MY" dirty="0"/>
            </a:br>
            <a:r>
              <a:rPr lang="en-MY" sz="2000" dirty="0"/>
              <a:t>wasap.my/60129034614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DCA2BB-B591-4781-852B-9A36377CCFA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129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006832-B730-4F2A-8132-327EB96709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4914" y="147558"/>
            <a:ext cx="1933434" cy="299640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6" name="Google Shape;71;p14">
            <a:extLst>
              <a:ext uri="{FF2B5EF4-FFF2-40B4-BE49-F238E27FC236}">
                <a16:creationId xmlns:a16="http://schemas.microsoft.com/office/drawing/2014/main" id="{AE83E5C6-A6B9-4B7B-B97A-24152E5A6D24}"/>
              </a:ext>
            </a:extLst>
          </p:cNvPr>
          <p:cNvSpPr txBox="1">
            <a:spLocks/>
          </p:cNvSpPr>
          <p:nvPr/>
        </p:nvSpPr>
        <p:spPr>
          <a:xfrm>
            <a:off x="2127690" y="4354299"/>
            <a:ext cx="5583024" cy="538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r"/>
            <a:r>
              <a:rPr lang="en-MY" sz="3600" b="1" dirty="0">
                <a:solidFill>
                  <a:schemeClr val="accent3"/>
                </a:solidFill>
                <a:latin typeface="Roboto" panose="020B0604020202020204" charset="0"/>
                <a:ea typeface="Roboto" panose="020B0604020202020204" charset="0"/>
                <a:cs typeface="Courier New" panose="02070309020205020404" pitchFamily="49" charset="0"/>
              </a:rPr>
              <a:t>bit.ly/ionkerul</a:t>
            </a:r>
            <a:endParaRPr lang="en-MY" sz="3600" b="1" dirty="0">
              <a:solidFill>
                <a:schemeClr val="accent3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pic>
        <p:nvPicPr>
          <p:cNvPr id="7" name="Picture 2" descr="Icône Youtube HD⎪Vector illustrator (ai.) | Desain logo, Seni, Gambar">
            <a:extLst>
              <a:ext uri="{FF2B5EF4-FFF2-40B4-BE49-F238E27FC236}">
                <a16:creationId xmlns:a16="http://schemas.microsoft.com/office/drawing/2014/main" id="{B47EE4F0-3F4A-4950-8EDE-DB476E638F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800" y="3778795"/>
            <a:ext cx="1530495" cy="1530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66741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Google Shape;281;p36" descr="Xcode | Xcode Logo | bfishadow | Flickr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1500" y="3082250"/>
            <a:ext cx="1412500" cy="1412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36"/>
          <p:cNvSpPr txBox="1"/>
          <p:nvPr/>
        </p:nvSpPr>
        <p:spPr>
          <a:xfrm>
            <a:off x="4230738" y="4494750"/>
            <a:ext cx="14124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XCode</a:t>
            </a:r>
            <a:endParaRPr/>
          </a:p>
        </p:txBody>
      </p:sp>
      <p:pic>
        <p:nvPicPr>
          <p:cNvPr id="283" name="Google Shape;283;p36" descr="File:iPhone 6S Rose Gold.png - Wikimedia Commons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15176" y="2751488"/>
            <a:ext cx="976876" cy="193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36" descr="File:Nexus 5 Front View.png - Wikimedia Commons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98600" y="115351"/>
            <a:ext cx="1210048" cy="2045648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36"/>
          <p:cNvSpPr txBox="1"/>
          <p:nvPr/>
        </p:nvSpPr>
        <p:spPr>
          <a:xfrm>
            <a:off x="7197413" y="1996388"/>
            <a:ext cx="14124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Android Device</a:t>
            </a:r>
            <a:endParaRPr/>
          </a:p>
        </p:txBody>
      </p:sp>
      <p:sp>
        <p:nvSpPr>
          <p:cNvPr id="286" name="Google Shape;286;p36"/>
          <p:cNvSpPr txBox="1"/>
          <p:nvPr/>
        </p:nvSpPr>
        <p:spPr>
          <a:xfrm>
            <a:off x="7197413" y="4682925"/>
            <a:ext cx="14124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iPhone/iPad</a:t>
            </a:r>
            <a:endParaRPr/>
          </a:p>
        </p:txBody>
      </p:sp>
      <p:pic>
        <p:nvPicPr>
          <p:cNvPr id="287" name="Google Shape;287;p36" descr="Combat coders build Web pages for warfighters &amp;gt; Air Force Space ...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5050" y="477738"/>
            <a:ext cx="1591325" cy="154202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8" name="Google Shape;288;p36"/>
          <p:cNvCxnSpPr>
            <a:stCxn id="287" idx="3"/>
            <a:endCxn id="289" idx="1"/>
          </p:cNvCxnSpPr>
          <p:nvPr/>
        </p:nvCxnSpPr>
        <p:spPr>
          <a:xfrm rot="10800000" flipH="1">
            <a:off x="2276375" y="1236151"/>
            <a:ext cx="1943700" cy="126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90" name="Google Shape;290;p36"/>
          <p:cNvCxnSpPr>
            <a:stCxn id="287" idx="3"/>
            <a:endCxn id="281" idx="1"/>
          </p:cNvCxnSpPr>
          <p:nvPr/>
        </p:nvCxnSpPr>
        <p:spPr>
          <a:xfrm>
            <a:off x="2276375" y="1248751"/>
            <a:ext cx="1925100" cy="2539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91" name="Google Shape;291;p36"/>
          <p:cNvCxnSpPr>
            <a:stCxn id="281" idx="3"/>
            <a:endCxn id="283" idx="1"/>
          </p:cNvCxnSpPr>
          <p:nvPr/>
        </p:nvCxnSpPr>
        <p:spPr>
          <a:xfrm rot="10800000" flipH="1">
            <a:off x="5614000" y="3717100"/>
            <a:ext cx="1801200" cy="71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pic>
        <p:nvPicPr>
          <p:cNvPr id="292" name="Google Shape;292;p36" descr="File:Ionic Logo.svg - Wikimedia Commons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46963" y="2134413"/>
            <a:ext cx="2635450" cy="915826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36"/>
          <p:cNvSpPr txBox="1"/>
          <p:nvPr/>
        </p:nvSpPr>
        <p:spPr>
          <a:xfrm>
            <a:off x="875125" y="115350"/>
            <a:ext cx="1156200" cy="5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1 x WORK</a:t>
            </a:r>
            <a:endParaRPr b="1"/>
          </a:p>
        </p:txBody>
      </p:sp>
      <p:pic>
        <p:nvPicPr>
          <p:cNvPr id="289" name="Google Shape;289;p3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219975" y="548525"/>
            <a:ext cx="1375549" cy="13755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4" name="Google Shape;294;p36"/>
          <p:cNvCxnSpPr>
            <a:stCxn id="289" idx="3"/>
            <a:endCxn id="284" idx="1"/>
          </p:cNvCxnSpPr>
          <p:nvPr/>
        </p:nvCxnSpPr>
        <p:spPr>
          <a:xfrm rot="10800000" flipH="1">
            <a:off x="5595525" y="1138200"/>
            <a:ext cx="1703100" cy="98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95" name="Google Shape;295;p36"/>
          <p:cNvSpPr txBox="1"/>
          <p:nvPr/>
        </p:nvSpPr>
        <p:spPr>
          <a:xfrm>
            <a:off x="4249200" y="1924075"/>
            <a:ext cx="1375500" cy="2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Android Studio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96" name="Google Shape;296;p3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46975" y="3717100"/>
            <a:ext cx="3333275" cy="843700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36"/>
          <p:cNvSpPr txBox="1"/>
          <p:nvPr/>
        </p:nvSpPr>
        <p:spPr>
          <a:xfrm>
            <a:off x="1325213" y="2891150"/>
            <a:ext cx="976800" cy="7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>
                <a:latin typeface="Roboto"/>
                <a:ea typeface="Roboto"/>
                <a:cs typeface="Roboto"/>
                <a:sym typeface="Roboto"/>
              </a:rPr>
              <a:t>+</a:t>
            </a:r>
            <a:endParaRPr sz="4800"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4D7AEE-8CDA-4264-AA70-16A8B43BCCE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9EC6A6-FE63-4F46-9CE5-1A35F6F3BE5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44F0D7F5-979B-4ECF-A3FB-3B0655ED724F}" type="slidenum">
              <a:rPr lang="en-MY" smtClean="0"/>
              <a:t>130</a:t>
            </a:fld>
            <a:endParaRPr lang="en-MY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AB58549-D943-4299-B99F-26443A17CE8A}"/>
              </a:ext>
            </a:extLst>
          </p:cNvPr>
          <p:cNvSpPr txBox="1">
            <a:spLocks/>
          </p:cNvSpPr>
          <p:nvPr/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MY" dirty="0">
                <a:solidFill>
                  <a:schemeClr val="bg1"/>
                </a:solidFill>
              </a:rPr>
              <a:t>Serverless option using Firebase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F216A53-B6F8-4F75-8793-0FD371AD5861}"/>
              </a:ext>
            </a:extLst>
          </p:cNvPr>
          <p:cNvSpPr txBox="1">
            <a:spLocks/>
          </p:cNvSpPr>
          <p:nvPr/>
        </p:nvSpPr>
        <p:spPr>
          <a:xfrm>
            <a:off x="3055089" y="906598"/>
            <a:ext cx="6088912" cy="3927589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Serverless computing is a method of providing </a:t>
            </a:r>
            <a:r>
              <a:rPr lang="en-US" sz="2400" dirty="0">
                <a:solidFill>
                  <a:schemeClr val="accent3"/>
                </a:solidFill>
              </a:rPr>
              <a:t>backend services on an as-used basis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 Serverless provider allows users to write and deploy code without the hassle of worrying about the underlying infrastructure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Scalable - the serverless vendor handles all of the scaling on demand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Simplified backend code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Quicker turnaround </a:t>
            </a:r>
            <a:endParaRPr lang="en-MY" sz="2400" dirty="0"/>
          </a:p>
        </p:txBody>
      </p:sp>
      <p:pic>
        <p:nvPicPr>
          <p:cNvPr id="11" name="Picture 2" descr="Image result for firebase logo">
            <a:extLst>
              <a:ext uri="{FF2B5EF4-FFF2-40B4-BE49-F238E27FC236}">
                <a16:creationId xmlns:a16="http://schemas.microsoft.com/office/drawing/2014/main" id="{DE717CC6-8629-43FE-8025-66E7FEC858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162" y="906598"/>
            <a:ext cx="2609948" cy="1304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9287619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9EC6A6-FE63-4F46-9CE5-1A35F6F3BE5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44F0D7F5-979B-4ECF-A3FB-3B0655ED724F}" type="slidenum">
              <a:rPr lang="en-MY" smtClean="0"/>
              <a:t>131</a:t>
            </a:fld>
            <a:endParaRPr lang="en-MY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AB58549-D943-4299-B99F-26443A17CE8A}"/>
              </a:ext>
            </a:extLst>
          </p:cNvPr>
          <p:cNvSpPr txBox="1">
            <a:spLocks/>
          </p:cNvSpPr>
          <p:nvPr/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9BD9831-DFE0-4D4B-93EC-3DC336A139D0}"/>
              </a:ext>
            </a:extLst>
          </p:cNvPr>
          <p:cNvSpPr txBox="1">
            <a:spLocks/>
          </p:cNvSpPr>
          <p:nvPr/>
        </p:nvSpPr>
        <p:spPr>
          <a:xfrm>
            <a:off x="2048540" y="2222744"/>
            <a:ext cx="7095460" cy="2920755"/>
          </a:xfrm>
          <a:prstGeom prst="rect">
            <a:avLst/>
          </a:prstGeo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JSON Concept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MY" sz="2800" dirty="0"/>
              <a:t>JSON: </a:t>
            </a:r>
            <a:r>
              <a:rPr lang="en-MY" sz="2800" b="1" dirty="0"/>
              <a:t>J</a:t>
            </a:r>
            <a:r>
              <a:rPr lang="en-MY" sz="2800" dirty="0"/>
              <a:t>ava</a:t>
            </a:r>
            <a:r>
              <a:rPr lang="en-MY" sz="2800" b="1" dirty="0"/>
              <a:t>S</a:t>
            </a:r>
            <a:r>
              <a:rPr lang="en-MY" sz="2800" dirty="0"/>
              <a:t>cript </a:t>
            </a:r>
            <a:r>
              <a:rPr lang="en-MY" sz="2800" b="1" dirty="0"/>
              <a:t>O</a:t>
            </a:r>
            <a:r>
              <a:rPr lang="en-MY" sz="2800" dirty="0"/>
              <a:t>bject </a:t>
            </a:r>
            <a:r>
              <a:rPr lang="en-MY" sz="2800" b="1" dirty="0"/>
              <a:t>N</a:t>
            </a:r>
            <a:r>
              <a:rPr lang="en-MY" sz="2800" dirty="0"/>
              <a:t>otation.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JSON is a lightweight data-interchange format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JSON format is text only, it can easily be sent to and from a server.</a:t>
            </a:r>
          </a:p>
        </p:txBody>
      </p:sp>
      <p:pic>
        <p:nvPicPr>
          <p:cNvPr id="11" name="Picture 2" descr="Image result for json logo">
            <a:extLst>
              <a:ext uri="{FF2B5EF4-FFF2-40B4-BE49-F238E27FC236}">
                <a16:creationId xmlns:a16="http://schemas.microsoft.com/office/drawing/2014/main" id="{C3C60E39-F5AA-44B7-BE23-9E4B9BA081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150" y="545172"/>
            <a:ext cx="4231117" cy="1677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4914077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FC15989-1DE3-4703-8F9A-C88690E270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066" b="6311"/>
          <a:stretch/>
        </p:blipFill>
        <p:spPr>
          <a:xfrm>
            <a:off x="219150" y="485194"/>
            <a:ext cx="8705098" cy="46040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CF0881D-B5FD-4013-ABF1-915A0B883D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066" r="55206" b="60469"/>
          <a:stretch/>
        </p:blipFill>
        <p:spPr>
          <a:xfrm>
            <a:off x="1823909" y="2029691"/>
            <a:ext cx="7320092" cy="3111467"/>
          </a:xfrm>
          <a:prstGeom prst="rect">
            <a:avLst/>
          </a:prstGeom>
          <a:ln w="25400">
            <a:solidFill>
              <a:schemeClr val="accent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10C5F55-B1BD-402B-A651-82EB56CEA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45" y="726426"/>
            <a:ext cx="8826600" cy="602700"/>
          </a:xfrm>
        </p:spPr>
        <p:txBody>
          <a:bodyPr/>
          <a:lstStyle/>
          <a:p>
            <a:r>
              <a:rPr lang="en-US" dirty="0"/>
              <a:t>Play.google.com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9EC6A6-FE63-4F46-9CE5-1A35F6F3BE5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44F0D7F5-979B-4ECF-A3FB-3B0655ED724F}" type="slidenum">
              <a:rPr lang="en-MY" smtClean="0"/>
              <a:t>132</a:t>
            </a:fld>
            <a:endParaRPr lang="en-MY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AB58549-D943-4299-B99F-26443A17CE8A}"/>
              </a:ext>
            </a:extLst>
          </p:cNvPr>
          <p:cNvSpPr txBox="1">
            <a:spLocks/>
          </p:cNvSpPr>
          <p:nvPr/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dirty="0"/>
              <a:t>JSON format example as applied in Firebase</a:t>
            </a:r>
          </a:p>
        </p:txBody>
      </p:sp>
    </p:spTree>
    <p:extLst>
      <p:ext uri="{BB962C8B-B14F-4D97-AF65-F5344CB8AC3E}">
        <p14:creationId xmlns:p14="http://schemas.microsoft.com/office/powerpoint/2010/main" val="3267935736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7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MY" dirty="0"/>
              <a:t>Google Firebase : Console</a:t>
            </a:r>
            <a:endParaRPr dirty="0"/>
          </a:p>
        </p:txBody>
      </p:sp>
      <p:sp>
        <p:nvSpPr>
          <p:cNvPr id="102" name="Google Shape;102;p7"/>
          <p:cNvSpPr txBox="1"/>
          <p:nvPr/>
        </p:nvSpPr>
        <p:spPr>
          <a:xfrm>
            <a:off x="198474" y="470089"/>
            <a:ext cx="8726376" cy="27570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buSzPts val="1800"/>
            </a:pPr>
            <a:r>
              <a:rPr lang="en-MY" sz="3600" dirty="0">
                <a:hlinkClick r:id="rId3"/>
              </a:rPr>
              <a:t>https://console.firebase.google.com/</a:t>
            </a:r>
            <a:endParaRPr sz="2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CEB8B44-0026-4D79-B91F-4FC8179938C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84" t="1432" r="1664" b="2622"/>
          <a:stretch/>
        </p:blipFill>
        <p:spPr>
          <a:xfrm>
            <a:off x="1611086" y="1211942"/>
            <a:ext cx="5958114" cy="3921987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331C04-F711-4B93-A4FA-EF5B42C15A8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133</a:t>
            </a:fld>
            <a:endParaRPr lang="en"/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7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MY" dirty="0"/>
              <a:t>Google Firebase : Create new project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072B53-8DD3-4591-8C00-73D4FD5950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1620" y="895337"/>
            <a:ext cx="6340759" cy="4248163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F0593A5-DDA6-4B79-BEE4-BF14CFB064E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809036391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7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MY" dirty="0"/>
              <a:t>Google Firebase : Project name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21C89B8-B760-4319-9B35-2BB6FBC469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2353" y="737190"/>
            <a:ext cx="6181061" cy="440630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31ADE04-DDB9-4EC9-9D40-F879520F3A62}"/>
              </a:ext>
            </a:extLst>
          </p:cNvPr>
          <p:cNvSpPr txBox="1"/>
          <p:nvPr/>
        </p:nvSpPr>
        <p:spPr>
          <a:xfrm>
            <a:off x="2349624" y="3210021"/>
            <a:ext cx="1580707" cy="307777"/>
          </a:xfrm>
          <a:prstGeom prst="rect">
            <a:avLst/>
          </a:prstGeom>
          <a:solidFill>
            <a:srgbClr val="F6F7F9"/>
          </a:solidFill>
        </p:spPr>
        <p:txBody>
          <a:bodyPr wrap="square" rtlCol="0">
            <a:spAutoFit/>
          </a:bodyPr>
          <a:lstStyle/>
          <a:p>
            <a:r>
              <a:rPr lang="en-MY" dirty="0" err="1">
                <a:solidFill>
                  <a:schemeClr val="tx1">
                    <a:lumMod val="75000"/>
                  </a:schemeClr>
                </a:solidFill>
              </a:rPr>
              <a:t>sharefstm</a:t>
            </a:r>
            <a:endParaRPr lang="en-MY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4D53D0-6FC9-41D2-AC45-386173E6C72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136257931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3206E-1509-407C-8C28-EA2F3E58C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Google Firebase : Accept T&amp;C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ADE56B-5C0E-4FEA-8086-1AED7B673E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9823" y="728246"/>
            <a:ext cx="6259033" cy="439890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E00C9D-1B54-4AC4-97F7-B1284A7A804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29503621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7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MY" dirty="0"/>
              <a:t>Google Firebase : Project ready and continue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8C85EF-B58A-4803-92A4-4620DEF804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0967" y="672823"/>
            <a:ext cx="6778509" cy="445299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164312C-AC35-4C27-B028-FCC9C6F4D812}"/>
              </a:ext>
            </a:extLst>
          </p:cNvPr>
          <p:cNvSpPr txBox="1"/>
          <p:nvPr/>
        </p:nvSpPr>
        <p:spPr>
          <a:xfrm>
            <a:off x="4136993" y="3672114"/>
            <a:ext cx="1168400" cy="261610"/>
          </a:xfrm>
          <a:prstGeom prst="rect">
            <a:avLst/>
          </a:prstGeom>
          <a:solidFill>
            <a:srgbClr val="F6F7F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MY" sz="1100" dirty="0"/>
              <a:t>makanapps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A52305-F68F-4461-B071-2CBB4223D1B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129730717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7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MY" dirty="0"/>
              <a:t>Google Firebase : Realtime database, automatic scaling</a:t>
            </a:r>
            <a:endParaRPr dirty="0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1862F417-A585-41AC-90ED-D84E9254D9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13" b="16657"/>
          <a:stretch/>
        </p:blipFill>
        <p:spPr bwMode="auto">
          <a:xfrm>
            <a:off x="940079" y="679178"/>
            <a:ext cx="6247530" cy="4464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FC31C0D-6FF1-4C0B-951C-B53E87BC046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729375643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24B46-240D-4912-98B5-14C8D933E5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EBE4387-7FA0-4C11-873E-9D5BBF17108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139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D0B4EA-2F78-4FE5-AAA3-85D749E6EE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04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Arrow: Down 5">
            <a:extLst>
              <a:ext uri="{FF2B5EF4-FFF2-40B4-BE49-F238E27FC236}">
                <a16:creationId xmlns:a16="http://schemas.microsoft.com/office/drawing/2014/main" id="{F8EFCAAC-E238-4D31-9089-C8C44855DA04}"/>
              </a:ext>
            </a:extLst>
          </p:cNvPr>
          <p:cNvSpPr/>
          <p:nvPr/>
        </p:nvSpPr>
        <p:spPr>
          <a:xfrm>
            <a:off x="526473" y="935154"/>
            <a:ext cx="713509" cy="602700"/>
          </a:xfrm>
          <a:prstGeom prst="downArrow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/>
              <a:t>1</a:t>
            </a:r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78664CB5-D664-4D4B-AE41-3924FB6AD6C4}"/>
              </a:ext>
            </a:extLst>
          </p:cNvPr>
          <p:cNvSpPr/>
          <p:nvPr/>
        </p:nvSpPr>
        <p:spPr>
          <a:xfrm>
            <a:off x="2826328" y="475752"/>
            <a:ext cx="713509" cy="602700"/>
          </a:xfrm>
          <a:prstGeom prst="downArrow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/>
              <a:t>2</a:t>
            </a:r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003C3C26-8729-4196-90E6-E62DDEA9B446}"/>
              </a:ext>
            </a:extLst>
          </p:cNvPr>
          <p:cNvSpPr/>
          <p:nvPr/>
        </p:nvSpPr>
        <p:spPr>
          <a:xfrm>
            <a:off x="8278092" y="1655590"/>
            <a:ext cx="713509" cy="602700"/>
          </a:xfrm>
          <a:prstGeom prst="downArrow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2655176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7238" y="1251125"/>
            <a:ext cx="5549525" cy="1404650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37"/>
          <p:cNvSpPr txBox="1"/>
          <p:nvPr/>
        </p:nvSpPr>
        <p:spPr>
          <a:xfrm>
            <a:off x="1098150" y="2655775"/>
            <a:ext cx="6947700" cy="9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u="sng">
                <a:solidFill>
                  <a:schemeClr val="hlink"/>
                </a:solidFill>
                <a:hlinkClick r:id="rId4"/>
              </a:rPr>
              <a:t>https://capacitor.ionicframework.com/</a:t>
            </a:r>
            <a:endParaRPr sz="3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CACB6B4-7660-42BC-A46A-E4BCFFFCD96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C491D-F5C5-452B-B8EB-69E2946D2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8808A0C-E2C1-4C08-955A-867B010A8D4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140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8B9C65-B3CF-4F6C-B304-9E336F8545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175"/>
          <a:stretch/>
        </p:blipFill>
        <p:spPr>
          <a:xfrm>
            <a:off x="0" y="0"/>
            <a:ext cx="9144000" cy="5143499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391F6979-3A77-4665-86BE-9463ECF8EA8D}"/>
              </a:ext>
            </a:extLst>
          </p:cNvPr>
          <p:cNvSpPr/>
          <p:nvPr/>
        </p:nvSpPr>
        <p:spPr>
          <a:xfrm>
            <a:off x="6213763" y="2562619"/>
            <a:ext cx="810491" cy="734291"/>
          </a:xfrm>
          <a:prstGeom prst="rightArrow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/>
              <a:t>1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917051AC-B6C8-4282-BC99-68EB8E3FE9B2}"/>
              </a:ext>
            </a:extLst>
          </p:cNvPr>
          <p:cNvSpPr/>
          <p:nvPr/>
        </p:nvSpPr>
        <p:spPr>
          <a:xfrm>
            <a:off x="7356763" y="3961332"/>
            <a:ext cx="810491" cy="734291"/>
          </a:xfrm>
          <a:prstGeom prst="rightArrow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948282107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BA208-A0B8-4C66-82B1-A0C993A25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Google Firebase : Enable test mode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DCE978-331E-4AE7-A3A6-B4550AC1B9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3378" y="693380"/>
            <a:ext cx="6482228" cy="445012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A90D3C-6D57-4DC2-91B5-9CE482FA1DF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138035276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FAE7A0F-4882-479E-84A2-57A86B0721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488" y="857035"/>
            <a:ext cx="7133023" cy="401638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E3BA208-A0B8-4C66-82B1-A0C993A25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Google Firestore : add Firebase to app</a:t>
            </a:r>
          </a:p>
        </p:txBody>
      </p:sp>
      <p:sp>
        <p:nvSpPr>
          <p:cNvPr id="5" name="Arrow: Down 4">
            <a:extLst>
              <a:ext uri="{FF2B5EF4-FFF2-40B4-BE49-F238E27FC236}">
                <a16:creationId xmlns:a16="http://schemas.microsoft.com/office/drawing/2014/main" id="{5C1A76F3-B521-44B1-B87F-67A18E51ADA5}"/>
              </a:ext>
            </a:extLst>
          </p:cNvPr>
          <p:cNvSpPr/>
          <p:nvPr/>
        </p:nvSpPr>
        <p:spPr>
          <a:xfrm>
            <a:off x="4390955" y="2332264"/>
            <a:ext cx="558800" cy="478971"/>
          </a:xfrm>
          <a:prstGeom prst="downArrow">
            <a:avLst/>
          </a:prstGeom>
          <a:solidFill>
            <a:schemeClr val="accent3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9301350-2B21-4CC4-94B0-B221856139B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51121822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046562-9665-44C0-9C0F-B72B0A2BFE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Web Apps Firebase Configuration : Copy the highlighted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DCE698D-5ECC-4EB4-BA16-C198B16A008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143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D18C9A-B68B-4E74-B20E-D239C32ED0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1362" y="726674"/>
            <a:ext cx="5241040" cy="441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352046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144</a:t>
            </a:fld>
            <a:endParaRPr lang="en" dirty="0"/>
          </a:p>
        </p:txBody>
      </p:sp>
      <p:pic>
        <p:nvPicPr>
          <p:cNvPr id="4102" name="Picture 6" descr="Sunrise Beach Hd Wallpapers by dicsonmm on DeviantArt">
            <a:extLst>
              <a:ext uri="{FF2B5EF4-FFF2-40B4-BE49-F238E27FC236}">
                <a16:creationId xmlns:a16="http://schemas.microsoft.com/office/drawing/2014/main" id="{C3B99C00-FDCF-4EDB-8BC2-54DD831B81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5E0E7A3-65FF-4CBE-9719-052D63E7DE13}"/>
              </a:ext>
            </a:extLst>
          </p:cNvPr>
          <p:cNvSpPr txBox="1"/>
          <p:nvPr/>
        </p:nvSpPr>
        <p:spPr>
          <a:xfrm>
            <a:off x="401952" y="1973745"/>
            <a:ext cx="8034572" cy="1585049"/>
          </a:xfrm>
          <a:prstGeom prst="rect">
            <a:avLst/>
          </a:prstGeom>
          <a:noFill/>
          <a:effectLst>
            <a:glow rad="139700">
              <a:schemeClr val="accent6">
                <a:satMod val="175000"/>
                <a:alpha val="4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MY" sz="6500" b="1" i="1" dirty="0">
                <a:solidFill>
                  <a:schemeClr val="bg1"/>
                </a:solidFill>
              </a:rPr>
              <a:t>T11 Auth + Register</a:t>
            </a:r>
          </a:p>
          <a:p>
            <a:pPr algn="ctr"/>
            <a:r>
              <a:rPr lang="en-MY" sz="3200" b="1" i="1" dirty="0">
                <a:solidFill>
                  <a:schemeClr val="tx1"/>
                </a:solidFill>
              </a:rPr>
              <a:t>  (pengesahan pengguna)</a:t>
            </a:r>
            <a:endParaRPr lang="en-MY" sz="4800" b="1" i="1" dirty="0">
              <a:solidFill>
                <a:schemeClr val="tx1"/>
              </a:solidFill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67F3AEE-29E0-483E-8FD2-D8EFFB9BD827}"/>
              </a:ext>
            </a:extLst>
          </p:cNvPr>
          <p:cNvSpPr/>
          <p:nvPr/>
        </p:nvSpPr>
        <p:spPr>
          <a:xfrm>
            <a:off x="951722" y="926841"/>
            <a:ext cx="3494024" cy="727215"/>
          </a:xfrm>
          <a:prstGeom prst="roundRect">
            <a:avLst/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21E5633-B7BD-4E89-8894-AB509AF7D4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319" y="727528"/>
            <a:ext cx="3416917" cy="1153210"/>
          </a:xfrm>
          <a:prstGeom prst="rect">
            <a:avLst/>
          </a:prstGeom>
        </p:spPr>
      </p:pic>
      <p:sp>
        <p:nvSpPr>
          <p:cNvPr id="8" name="Google Shape;71;p14">
            <a:extLst>
              <a:ext uri="{FF2B5EF4-FFF2-40B4-BE49-F238E27FC236}">
                <a16:creationId xmlns:a16="http://schemas.microsoft.com/office/drawing/2014/main" id="{6048AA57-3409-42A1-97C4-DAAAA9B32C8E}"/>
              </a:ext>
            </a:extLst>
          </p:cNvPr>
          <p:cNvSpPr txBox="1">
            <a:spLocks/>
          </p:cNvSpPr>
          <p:nvPr/>
        </p:nvSpPr>
        <p:spPr>
          <a:xfrm>
            <a:off x="6469342" y="222367"/>
            <a:ext cx="1850424" cy="415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r"/>
            <a:r>
              <a:rPr lang="en-MY" sz="2000" b="1" dirty="0">
                <a:solidFill>
                  <a:schemeClr val="accent1">
                    <a:lumMod val="50000"/>
                  </a:schemeClr>
                </a:solidFill>
                <a:latin typeface="Roboto" panose="020B0604020202020204" charset="0"/>
                <a:ea typeface="Roboto" panose="020B0604020202020204" charset="0"/>
                <a:cs typeface="Courier New" panose="02070309020205020404" pitchFamily="49" charset="0"/>
              </a:rPr>
              <a:t>bit.ly/ionkerul</a:t>
            </a:r>
            <a:endParaRPr lang="en-MY" sz="2000" b="1" dirty="0">
              <a:solidFill>
                <a:schemeClr val="accent1">
                  <a:lumMod val="50000"/>
                </a:schemeClr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pic>
        <p:nvPicPr>
          <p:cNvPr id="9" name="Picture 2" descr="Icône Youtube HD⎪Vector illustrator (ai.) | Desain logo, Seni, Gambar">
            <a:extLst>
              <a:ext uri="{FF2B5EF4-FFF2-40B4-BE49-F238E27FC236}">
                <a16:creationId xmlns:a16="http://schemas.microsoft.com/office/drawing/2014/main" id="{80AEA450-DDAE-4607-B030-1DD0CB7C3F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18" b="16290"/>
          <a:stretch/>
        </p:blipFill>
        <p:spPr bwMode="auto">
          <a:xfrm>
            <a:off x="8181974" y="132539"/>
            <a:ext cx="935635" cy="594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Getting started with Cloud Firestore on React Native | Invertase">
            <a:extLst>
              <a:ext uri="{FF2B5EF4-FFF2-40B4-BE49-F238E27FC236}">
                <a16:creationId xmlns:a16="http://schemas.microsoft.com/office/drawing/2014/main" id="{E02ECAF8-309A-41B0-BDCC-B54E2D3E9E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70" t="25179" r="76704" b="27070"/>
          <a:stretch/>
        </p:blipFill>
        <p:spPr bwMode="auto">
          <a:xfrm>
            <a:off x="4724765" y="523577"/>
            <a:ext cx="1337387" cy="1511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Two-Factor Authentication for Online Banking | IdenTrust">
            <a:extLst>
              <a:ext uri="{FF2B5EF4-FFF2-40B4-BE49-F238E27FC236}">
                <a16:creationId xmlns:a16="http://schemas.microsoft.com/office/drawing/2014/main" id="{64E1B9EB-0EF8-4F4B-9920-92DD55BC1C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0072" y="2962094"/>
            <a:ext cx="1897819" cy="1897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4131371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E046313-32FA-44F3-8087-009BDE6C93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063" t="14951" r="44517" b="8003"/>
          <a:stretch/>
        </p:blipFill>
        <p:spPr>
          <a:xfrm>
            <a:off x="6007184" y="-7776"/>
            <a:ext cx="3136816" cy="514544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D3D7891-5ADA-4E8C-BA90-15AABE15C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Create new Ionic project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BBBA5A7-F461-475C-8161-66819AF8D50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145</a:t>
            </a:fld>
            <a:endParaRPr lang="en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11002CB-152A-4057-98D8-87B7BA0648CC}"/>
              </a:ext>
            </a:extLst>
          </p:cNvPr>
          <p:cNvSpPr txBox="1">
            <a:spLocks/>
          </p:cNvSpPr>
          <p:nvPr/>
        </p:nvSpPr>
        <p:spPr>
          <a:xfrm>
            <a:off x="466859" y="1797714"/>
            <a:ext cx="8089382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MY" sz="3200" b="1" dirty="0">
                <a:solidFill>
                  <a:schemeClr val="bg2"/>
                </a:solidFill>
              </a:rPr>
              <a:t>ionic start shareMasjid blank</a:t>
            </a:r>
          </a:p>
          <a:p>
            <a:endParaRPr lang="en-MY" sz="3200" dirty="0">
              <a:solidFill>
                <a:schemeClr val="bg2"/>
              </a:solidFill>
            </a:endParaRPr>
          </a:p>
          <a:p>
            <a:r>
              <a:rPr lang="en-MY" sz="3200" dirty="0">
                <a:solidFill>
                  <a:schemeClr val="bg2"/>
                </a:solidFill>
              </a:rPr>
              <a:t>Page 1: home</a:t>
            </a:r>
          </a:p>
        </p:txBody>
      </p:sp>
    </p:spTree>
    <p:extLst>
      <p:ext uri="{BB962C8B-B14F-4D97-AF65-F5344CB8AC3E}">
        <p14:creationId xmlns:p14="http://schemas.microsoft.com/office/powerpoint/2010/main" val="3869945754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EAB5D02-7251-4C3F-9604-638B5C7565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37" t="3637" r="6061" b="3165"/>
          <a:stretch/>
        </p:blipFill>
        <p:spPr>
          <a:xfrm>
            <a:off x="0" y="0"/>
            <a:ext cx="9144000" cy="530842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273832-BAD6-4582-878B-9C9277DC479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146</a:t>
            </a:fld>
            <a:endParaRPr lang="en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E56C721-19ED-44F8-8CB5-31C6F1394C1E}"/>
              </a:ext>
            </a:extLst>
          </p:cNvPr>
          <p:cNvSpPr/>
          <p:nvPr/>
        </p:nvSpPr>
        <p:spPr>
          <a:xfrm>
            <a:off x="2773478" y="619050"/>
            <a:ext cx="3621266" cy="283239"/>
          </a:xfrm>
          <a:prstGeom prst="round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FD2B3AE-F1F8-46F1-B1DD-4CF18E0D5585}"/>
              </a:ext>
            </a:extLst>
          </p:cNvPr>
          <p:cNvSpPr txBox="1">
            <a:spLocks/>
          </p:cNvSpPr>
          <p:nvPr/>
        </p:nvSpPr>
        <p:spPr>
          <a:xfrm>
            <a:off x="0" y="16350"/>
            <a:ext cx="4473750" cy="602700"/>
          </a:xfrm>
          <a:prstGeom prst="rect">
            <a:avLst/>
          </a:prstGeom>
          <a:solidFill>
            <a:schemeClr val="tx1">
              <a:lumMod val="40000"/>
              <a:lumOff val="60000"/>
              <a:alpha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MY" dirty="0">
                <a:solidFill>
                  <a:schemeClr val="accent3"/>
                </a:solidFill>
              </a:rPr>
              <a:t>Filename src/app/home/home.page.html</a:t>
            </a:r>
          </a:p>
        </p:txBody>
      </p:sp>
    </p:spTree>
    <p:extLst>
      <p:ext uri="{BB962C8B-B14F-4D97-AF65-F5344CB8AC3E}">
        <p14:creationId xmlns:p14="http://schemas.microsoft.com/office/powerpoint/2010/main" val="532550851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3D7891-5ADA-4E8C-BA90-15AABE15C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Paste the Firebase configuration to environtment.ts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BBBA5A7-F461-475C-8161-66819AF8D50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147</a:t>
            </a:fld>
            <a:endParaRPr lang="en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11002CB-152A-4057-98D8-87B7BA0648CC}"/>
              </a:ext>
            </a:extLst>
          </p:cNvPr>
          <p:cNvSpPr txBox="1">
            <a:spLocks/>
          </p:cNvSpPr>
          <p:nvPr/>
        </p:nvSpPr>
        <p:spPr>
          <a:xfrm>
            <a:off x="617674" y="619050"/>
            <a:ext cx="8089382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MY" sz="3200" dirty="0">
                <a:solidFill>
                  <a:schemeClr val="bg2"/>
                </a:solidFill>
              </a:rPr>
              <a:t>In environment.ts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B51EBC-EA1F-47BD-8D90-69DB79A0B579}"/>
              </a:ext>
            </a:extLst>
          </p:cNvPr>
          <p:cNvSpPr txBox="1"/>
          <p:nvPr/>
        </p:nvSpPr>
        <p:spPr>
          <a:xfrm>
            <a:off x="867347" y="1171067"/>
            <a:ext cx="740930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800" dirty="0"/>
              <a:t>…</a:t>
            </a:r>
          </a:p>
          <a:p>
            <a:r>
              <a:rPr lang="en-MY" sz="1800" dirty="0"/>
              <a:t>export const environment = {</a:t>
            </a:r>
          </a:p>
          <a:p>
            <a:r>
              <a:rPr lang="en-MY" sz="1800" dirty="0"/>
              <a:t>  production: false,</a:t>
            </a:r>
          </a:p>
          <a:p>
            <a:r>
              <a:rPr lang="en-MY" sz="1800" dirty="0"/>
              <a:t>  firebaseConfig: {</a:t>
            </a:r>
          </a:p>
          <a:p>
            <a:r>
              <a:rPr lang="en-MY" sz="1800" dirty="0"/>
              <a:t>    apiKey: "AIzXXXXXXXXXXXXXXXWZMPN90HFrp4",</a:t>
            </a:r>
          </a:p>
          <a:p>
            <a:r>
              <a:rPr lang="en-MY" sz="1800" dirty="0"/>
              <a:t>    authDomain: "test-projeXXXXXXX.firebaseapp.com",</a:t>
            </a:r>
          </a:p>
          <a:p>
            <a:r>
              <a:rPr lang="en-MY" sz="1800" dirty="0"/>
              <a:t>    databaseURL: "https://test-projeXXXXXXX.firebaseio.com",</a:t>
            </a:r>
          </a:p>
          <a:p>
            <a:r>
              <a:rPr lang="en-MY" sz="1800" dirty="0"/>
              <a:t>    projectId: "test-projeXXXXXXX7",</a:t>
            </a:r>
          </a:p>
          <a:p>
            <a:r>
              <a:rPr lang="en-MY" sz="1800" dirty="0"/>
              <a:t>    storageBucket: "test-projeXXXXXXXX.appspot.com",</a:t>
            </a:r>
          </a:p>
          <a:p>
            <a:r>
              <a:rPr lang="en-MY" sz="1800" dirty="0"/>
              <a:t>    messagingSenderId: "446XXXXXX105"</a:t>
            </a:r>
          </a:p>
          <a:p>
            <a:r>
              <a:rPr lang="en-MY" sz="1800" dirty="0"/>
              <a:t>  }</a:t>
            </a:r>
          </a:p>
          <a:p>
            <a:r>
              <a:rPr lang="en-MY" sz="1800" dirty="0"/>
              <a:t>};</a:t>
            </a:r>
          </a:p>
          <a:p>
            <a:r>
              <a:rPr lang="en-MY" sz="180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345975005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8E836-4120-4DEB-8CB7-E8133B1B1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Install AngularFirebase plugins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F8D237C-4607-47EB-B4F6-D488BE07F1E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148</a:t>
            </a:fld>
            <a:endParaRPr lang="en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1FE81AE-AFAE-4FAE-B98D-2F8572D1BBB2}"/>
              </a:ext>
            </a:extLst>
          </p:cNvPr>
          <p:cNvSpPr txBox="1">
            <a:spLocks/>
          </p:cNvSpPr>
          <p:nvPr/>
        </p:nvSpPr>
        <p:spPr>
          <a:xfrm>
            <a:off x="775121" y="1147723"/>
            <a:ext cx="8089382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nb-NO" sz="2800" dirty="0">
                <a:solidFill>
                  <a:schemeClr val="bg2"/>
                </a:solidFill>
              </a:rPr>
              <a:t>npm install firebase @angular/fire --save</a:t>
            </a:r>
          </a:p>
        </p:txBody>
      </p:sp>
    </p:spTree>
    <p:extLst>
      <p:ext uri="{BB962C8B-B14F-4D97-AF65-F5344CB8AC3E}">
        <p14:creationId xmlns:p14="http://schemas.microsoft.com/office/powerpoint/2010/main" val="2971194760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C2ADD-CEA2-4A6C-B010-7031F69C0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Filename    src/app/app.module.ts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EEB7714-13F7-41EA-83DD-13DDA79FAF9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149</a:t>
            </a:fld>
            <a:endParaRPr lang="e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E7AB53-5F04-49D1-B684-2CAB64CAF4F8}"/>
              </a:ext>
            </a:extLst>
          </p:cNvPr>
          <p:cNvSpPr txBox="1"/>
          <p:nvPr/>
        </p:nvSpPr>
        <p:spPr>
          <a:xfrm>
            <a:off x="867347" y="845485"/>
            <a:ext cx="7409305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2000" dirty="0"/>
              <a:t>//src/app/app.module.ts</a:t>
            </a:r>
            <a:endParaRPr lang="en-MY" sz="2400" dirty="0"/>
          </a:p>
          <a:p>
            <a:r>
              <a:rPr lang="en-MY" sz="2400" dirty="0"/>
              <a:t>…</a:t>
            </a:r>
          </a:p>
          <a:p>
            <a:r>
              <a:rPr lang="en-MY" sz="1800" dirty="0"/>
              <a:t>//firebase &amp; auth</a:t>
            </a:r>
          </a:p>
          <a:p>
            <a:r>
              <a:rPr lang="en-MY" sz="1800" dirty="0"/>
              <a:t>import { </a:t>
            </a:r>
            <a:r>
              <a:rPr lang="en-MY" sz="1800" b="1" dirty="0"/>
              <a:t>AngularFireModule</a:t>
            </a:r>
            <a:r>
              <a:rPr lang="en-MY" sz="1800" dirty="0"/>
              <a:t> } from '@angular/fire';</a:t>
            </a:r>
          </a:p>
          <a:p>
            <a:r>
              <a:rPr lang="en-MY" sz="1800" dirty="0"/>
              <a:t>import { </a:t>
            </a:r>
            <a:r>
              <a:rPr lang="en-MY" sz="1800" b="1" dirty="0"/>
              <a:t>AngularFireAuthModule</a:t>
            </a:r>
            <a:r>
              <a:rPr lang="en-MY" sz="1800" dirty="0"/>
              <a:t> } from '@angular/fire/auth</a:t>
            </a:r>
            <a:r>
              <a:rPr lang="fr-FR" sz="1800" dirty="0"/>
              <a:t>'</a:t>
            </a:r>
            <a:r>
              <a:rPr lang="en-MY" sz="1800" dirty="0"/>
              <a:t>;</a:t>
            </a:r>
          </a:p>
          <a:p>
            <a:r>
              <a:rPr lang="fr-FR" sz="1800" dirty="0"/>
              <a:t>import { </a:t>
            </a:r>
            <a:r>
              <a:rPr lang="fr-FR" sz="1800" b="1" dirty="0"/>
              <a:t>environment</a:t>
            </a:r>
            <a:r>
              <a:rPr lang="fr-FR" sz="1800" dirty="0"/>
              <a:t> } from '../environments/environment';</a:t>
            </a:r>
          </a:p>
          <a:p>
            <a:r>
              <a:rPr lang="en-MY" sz="2400" dirty="0"/>
              <a:t>…</a:t>
            </a:r>
          </a:p>
          <a:p>
            <a:r>
              <a:rPr lang="en-MY" sz="1800" dirty="0"/>
              <a:t>imports: [BrowserModule, IonicModule.forRoot(), AppRoutingModule,</a:t>
            </a:r>
          </a:p>
          <a:p>
            <a:r>
              <a:rPr lang="en-MY" sz="1800" dirty="0"/>
              <a:t>  //firebase &amp; auth</a:t>
            </a:r>
          </a:p>
          <a:p>
            <a:r>
              <a:rPr lang="en-MY" sz="1800" dirty="0"/>
              <a:t>  </a:t>
            </a:r>
            <a:r>
              <a:rPr lang="en-MY" sz="1800" b="1" dirty="0"/>
              <a:t>AngularFireAuthModule</a:t>
            </a:r>
            <a:r>
              <a:rPr lang="en-MY" sz="1800" dirty="0"/>
              <a:t>,</a:t>
            </a:r>
          </a:p>
          <a:p>
            <a:r>
              <a:rPr lang="en-MY" sz="1800" dirty="0"/>
              <a:t>  </a:t>
            </a:r>
            <a:r>
              <a:rPr lang="en-MY" sz="1800" b="1" dirty="0"/>
              <a:t>AngularFireModule</a:t>
            </a:r>
            <a:r>
              <a:rPr lang="en-MY" sz="1800" dirty="0"/>
              <a:t>.initializeApp(environment.firebaseConfig),],</a:t>
            </a:r>
          </a:p>
          <a:p>
            <a:r>
              <a:rPr lang="en-MY" sz="240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0109706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8"/>
          <p:cNvSpPr txBox="1">
            <a:spLocks noGrp="1"/>
          </p:cNvSpPr>
          <p:nvPr>
            <p:ph type="title"/>
          </p:nvPr>
        </p:nvSpPr>
        <p:spPr>
          <a:xfrm>
            <a:off x="46725" y="35975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WHY IONIC?</a:t>
            </a:r>
            <a:endParaRPr sz="3600"/>
          </a:p>
        </p:txBody>
      </p:sp>
      <p:sp>
        <p:nvSpPr>
          <p:cNvPr id="309" name="Google Shape;309;p38"/>
          <p:cNvSpPr txBox="1">
            <a:spLocks noGrp="1"/>
          </p:cNvSpPr>
          <p:nvPr>
            <p:ph type="body" idx="1"/>
          </p:nvPr>
        </p:nvSpPr>
        <p:spPr>
          <a:xfrm>
            <a:off x="46725" y="1086150"/>
            <a:ext cx="2973900" cy="297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Framework specifically to develop apps</a:t>
            </a:r>
            <a:endParaRPr sz="18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/>
              <a:t>Multiple platforms-Android, IOS, Windows, Amazon etc</a:t>
            </a:r>
            <a:endParaRPr sz="18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/>
              <a:t>Apps development using HTML &amp; Typescript (subset of Javascript)</a:t>
            </a:r>
            <a:endParaRPr sz="18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800"/>
              <a:t>Plugins (camera, thumbprint, bluetooth, printer etc etc etc)</a:t>
            </a:r>
            <a:endParaRPr sz="1800"/>
          </a:p>
        </p:txBody>
      </p:sp>
      <p:pic>
        <p:nvPicPr>
          <p:cNvPr id="310" name="Google Shape;310;p38" descr="Open Chromebook laptop computer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5300" y="685650"/>
            <a:ext cx="3911026" cy="2319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38" descr="Portrait-oriented black smaptphone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34088" y="359762"/>
            <a:ext cx="1675825" cy="32912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38" descr="File:Ionic Logo.svg - Wikimedia Commons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33088" y="1152275"/>
            <a:ext cx="2635450" cy="915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38" descr="File:LogoIonic.png - Wikimedia Commons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47683" y="1152270"/>
            <a:ext cx="1248625" cy="138597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33D2EF1-23FF-4665-991F-5522A2E01F0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8E836-4120-4DEB-8CB7-E8133B1B1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Create globally accessible functions in folder services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F8D237C-4607-47EB-B4F6-D488BE07F1E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150</a:t>
            </a:fld>
            <a:endParaRPr lang="en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1FE81AE-AFAE-4FAE-B98D-2F8572D1BBB2}"/>
              </a:ext>
            </a:extLst>
          </p:cNvPr>
          <p:cNvSpPr txBox="1">
            <a:spLocks/>
          </p:cNvSpPr>
          <p:nvPr/>
        </p:nvSpPr>
        <p:spPr>
          <a:xfrm>
            <a:off x="527309" y="619050"/>
            <a:ext cx="8089382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MY" sz="3200" dirty="0">
                <a:solidFill>
                  <a:schemeClr val="bg2"/>
                </a:solidFill>
              </a:rPr>
              <a:t>ionic g service services/</a:t>
            </a:r>
            <a:r>
              <a:rPr lang="en-MY" sz="3200" b="1" dirty="0">
                <a:solidFill>
                  <a:srgbClr val="FF0000"/>
                </a:solidFill>
              </a:rPr>
              <a:t>firebase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65C966-6A91-499C-9459-4943989C7370}"/>
              </a:ext>
            </a:extLst>
          </p:cNvPr>
          <p:cNvSpPr txBox="1"/>
          <p:nvPr/>
        </p:nvSpPr>
        <p:spPr>
          <a:xfrm>
            <a:off x="867347" y="1221750"/>
            <a:ext cx="740930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import { AngularFireAuth } from '@angular/fire/auth';</a:t>
            </a:r>
            <a:endParaRPr lang="en-MY" dirty="0"/>
          </a:p>
          <a:p>
            <a:r>
              <a:rPr lang="en-MY" dirty="0"/>
              <a:t>…</a:t>
            </a:r>
          </a:p>
          <a:p>
            <a:r>
              <a:rPr lang="en-MY" dirty="0"/>
              <a:t>export class FirebaseService {</a:t>
            </a:r>
          </a:p>
          <a:p>
            <a:r>
              <a:rPr lang="en-MY" dirty="0"/>
              <a:t> </a:t>
            </a:r>
          </a:p>
          <a:p>
            <a:r>
              <a:rPr lang="en-MY" dirty="0"/>
              <a:t>  constructor(</a:t>
            </a:r>
          </a:p>
          <a:p>
            <a:r>
              <a:rPr lang="en-MY" dirty="0"/>
              <a:t>    private afAuth: AngularFireAuth</a:t>
            </a:r>
          </a:p>
          <a:p>
            <a:r>
              <a:rPr lang="en-MY" dirty="0"/>
              <a:t>  ) { }</a:t>
            </a:r>
          </a:p>
          <a:p>
            <a:r>
              <a:rPr lang="en-MY" dirty="0"/>
              <a:t> </a:t>
            </a:r>
          </a:p>
          <a:p>
            <a:r>
              <a:rPr lang="en-MY" dirty="0"/>
              <a:t>  registerUser(email, password) {</a:t>
            </a:r>
          </a:p>
          <a:p>
            <a:r>
              <a:rPr lang="en-MY" dirty="0"/>
              <a:t>    return new Promise&lt;any&gt;((resolve, reject) =&gt; {</a:t>
            </a:r>
          </a:p>
          <a:p>
            <a:r>
              <a:rPr lang="en-MY" dirty="0"/>
              <a:t> </a:t>
            </a:r>
          </a:p>
          <a:p>
            <a:r>
              <a:rPr lang="en-MY" dirty="0"/>
              <a:t>      this.afAuth.createUserWithEmailAndPassword(email, password)</a:t>
            </a:r>
          </a:p>
          <a:p>
            <a:r>
              <a:rPr lang="en-MY" dirty="0"/>
              <a:t>        .then(</a:t>
            </a:r>
          </a:p>
          <a:p>
            <a:r>
              <a:rPr lang="en-MY" dirty="0"/>
              <a:t>          res =&gt; resolve(res),</a:t>
            </a:r>
          </a:p>
          <a:p>
            <a:r>
              <a:rPr lang="en-MY" dirty="0"/>
              <a:t>          err =&gt; reject(err))</a:t>
            </a:r>
          </a:p>
          <a:p>
            <a:r>
              <a:rPr lang="en-MY" dirty="0"/>
              <a:t>    })</a:t>
            </a:r>
          </a:p>
          <a:p>
            <a:r>
              <a:rPr lang="en-MY" dirty="0"/>
              <a:t>  }</a:t>
            </a:r>
          </a:p>
          <a:p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3135498281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7C9954A-DBF9-460F-ADA2-59B953546F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3103" y="0"/>
            <a:ext cx="3000897" cy="5143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D3D7891-5ADA-4E8C-BA90-15AABE15C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Add another page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BBBA5A7-F461-475C-8161-66819AF8D50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151</a:t>
            </a:fld>
            <a:endParaRPr lang="en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11002CB-152A-4057-98D8-87B7BA0648CC}"/>
              </a:ext>
            </a:extLst>
          </p:cNvPr>
          <p:cNvSpPr txBox="1">
            <a:spLocks/>
          </p:cNvSpPr>
          <p:nvPr/>
        </p:nvSpPr>
        <p:spPr>
          <a:xfrm>
            <a:off x="708509" y="1753286"/>
            <a:ext cx="8089382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MY" sz="3600" b="1" dirty="0">
                <a:solidFill>
                  <a:schemeClr val="bg2"/>
                </a:solidFill>
              </a:rPr>
              <a:t>ionic g page daftar</a:t>
            </a:r>
          </a:p>
          <a:p>
            <a:endParaRPr lang="en-MY" sz="3200" dirty="0">
              <a:solidFill>
                <a:schemeClr val="bg2"/>
              </a:solidFill>
            </a:endParaRPr>
          </a:p>
          <a:p>
            <a:r>
              <a:rPr lang="en-MY" sz="3200" dirty="0">
                <a:solidFill>
                  <a:schemeClr val="bg2"/>
                </a:solidFill>
              </a:rPr>
              <a:t>Page 2: daftar</a:t>
            </a:r>
          </a:p>
        </p:txBody>
      </p:sp>
    </p:spTree>
    <p:extLst>
      <p:ext uri="{BB962C8B-B14F-4D97-AF65-F5344CB8AC3E}">
        <p14:creationId xmlns:p14="http://schemas.microsoft.com/office/powerpoint/2010/main" val="3370661480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41A6AA1-DEDF-4C74-9EC3-E1BE906A01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64" t="4040" r="6786" b="4512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7699E25-7632-4114-8F7F-D12CD0765C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273832-BAD6-4582-878B-9C9277DC479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152</a:t>
            </a:fld>
            <a:endParaRPr lang="en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15E1510-C9A3-4D1F-9451-5C84830932DE}"/>
              </a:ext>
            </a:extLst>
          </p:cNvPr>
          <p:cNvSpPr txBox="1">
            <a:spLocks/>
          </p:cNvSpPr>
          <p:nvPr/>
        </p:nvSpPr>
        <p:spPr>
          <a:xfrm>
            <a:off x="0" y="16350"/>
            <a:ext cx="4473750" cy="602700"/>
          </a:xfrm>
          <a:prstGeom prst="rect">
            <a:avLst/>
          </a:prstGeom>
          <a:solidFill>
            <a:schemeClr val="tx1">
              <a:lumMod val="40000"/>
              <a:lumOff val="60000"/>
              <a:alpha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MY">
                <a:solidFill>
                  <a:schemeClr val="accent3"/>
                </a:solidFill>
              </a:rPr>
              <a:t>Filename src/app/daftar/daftar.page.html</a:t>
            </a:r>
            <a:endParaRPr lang="en-MY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2024335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9DAAB95-FA21-4489-8312-48EA04D16A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13" t="3942" r="6785" b="4856"/>
          <a:stretch/>
        </p:blipFill>
        <p:spPr>
          <a:xfrm>
            <a:off x="0" y="-10289"/>
            <a:ext cx="9144000" cy="51537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7699E25-7632-4114-8F7F-D12CD0765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350"/>
            <a:ext cx="4473750" cy="602700"/>
          </a:xfrm>
          <a:solidFill>
            <a:schemeClr val="tx1">
              <a:lumMod val="40000"/>
              <a:lumOff val="60000"/>
              <a:alpha val="50000"/>
            </a:schemeClr>
          </a:solidFill>
        </p:spPr>
        <p:txBody>
          <a:bodyPr/>
          <a:lstStyle/>
          <a:p>
            <a:r>
              <a:rPr lang="en-MY" dirty="0">
                <a:solidFill>
                  <a:schemeClr val="accent3"/>
                </a:solidFill>
              </a:rPr>
              <a:t>Filename src/app/daftar/daftar.page.html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273832-BAD6-4582-878B-9C9277DC479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153</a:t>
            </a:fld>
            <a:endParaRPr lang="en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E56C721-19ED-44F8-8CB5-31C6F1394C1E}"/>
              </a:ext>
            </a:extLst>
          </p:cNvPr>
          <p:cNvSpPr/>
          <p:nvPr/>
        </p:nvSpPr>
        <p:spPr>
          <a:xfrm>
            <a:off x="2236874" y="4656667"/>
            <a:ext cx="5708707" cy="468452"/>
          </a:xfrm>
          <a:prstGeom prst="round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600190037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4C18C16-A258-4E54-8804-6E0D3256C6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64" t="4040" r="5682" b="4916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7699E25-7632-4114-8F7F-D12CD0765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350"/>
            <a:ext cx="4473750" cy="602700"/>
          </a:xfrm>
          <a:solidFill>
            <a:schemeClr val="tx1">
              <a:lumMod val="40000"/>
              <a:lumOff val="60000"/>
              <a:alpha val="50000"/>
            </a:schemeClr>
          </a:solidFill>
        </p:spPr>
        <p:txBody>
          <a:bodyPr/>
          <a:lstStyle/>
          <a:p>
            <a:r>
              <a:rPr lang="en-MY" dirty="0">
                <a:solidFill>
                  <a:schemeClr val="accent3"/>
                </a:solidFill>
              </a:rPr>
              <a:t>Filename src/app/daftar/</a:t>
            </a:r>
            <a:r>
              <a:rPr lang="en-MY" dirty="0" err="1">
                <a:solidFill>
                  <a:schemeClr val="accent3"/>
                </a:solidFill>
              </a:rPr>
              <a:t>daftar.page.ts</a:t>
            </a:r>
            <a:endParaRPr lang="en-MY" dirty="0">
              <a:solidFill>
                <a:schemeClr val="accent3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273832-BAD6-4582-878B-9C9277DC479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154</a:t>
            </a:fld>
            <a:endParaRPr lang="en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E56C721-19ED-44F8-8CB5-31C6F1394C1E}"/>
              </a:ext>
            </a:extLst>
          </p:cNvPr>
          <p:cNvSpPr/>
          <p:nvPr/>
        </p:nvSpPr>
        <p:spPr>
          <a:xfrm>
            <a:off x="2235607" y="919296"/>
            <a:ext cx="4602737" cy="251413"/>
          </a:xfrm>
          <a:prstGeom prst="round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160193015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6D36E01-D0FD-47B4-827B-EC50D33203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15" t="4445" r="5076" b="4781"/>
          <a:stretch/>
        </p:blipFill>
        <p:spPr>
          <a:xfrm>
            <a:off x="0" y="0"/>
            <a:ext cx="9144000" cy="51358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7699E25-7632-4114-8F7F-D12CD0765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350"/>
            <a:ext cx="4473750" cy="602700"/>
          </a:xfrm>
          <a:solidFill>
            <a:schemeClr val="tx1">
              <a:lumMod val="40000"/>
              <a:lumOff val="60000"/>
              <a:alpha val="50000"/>
            </a:schemeClr>
          </a:solidFill>
        </p:spPr>
        <p:txBody>
          <a:bodyPr/>
          <a:lstStyle/>
          <a:p>
            <a:r>
              <a:rPr lang="en-MY" dirty="0">
                <a:solidFill>
                  <a:schemeClr val="accent3"/>
                </a:solidFill>
              </a:rPr>
              <a:t>Filename src/app/daftar/</a:t>
            </a:r>
            <a:r>
              <a:rPr lang="en-MY" dirty="0" err="1">
                <a:solidFill>
                  <a:schemeClr val="accent3"/>
                </a:solidFill>
              </a:rPr>
              <a:t>daftar.page.ts</a:t>
            </a:r>
            <a:endParaRPr lang="en-MY" dirty="0">
              <a:solidFill>
                <a:schemeClr val="accent3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273832-BAD6-4582-878B-9C9277DC479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155</a:t>
            </a:fld>
            <a:endParaRPr lang="en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E56C721-19ED-44F8-8CB5-31C6F1394C1E}"/>
              </a:ext>
            </a:extLst>
          </p:cNvPr>
          <p:cNvSpPr/>
          <p:nvPr/>
        </p:nvSpPr>
        <p:spPr>
          <a:xfrm>
            <a:off x="2236875" y="1598169"/>
            <a:ext cx="4794307" cy="468452"/>
          </a:xfrm>
          <a:prstGeom prst="round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1819917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369B1D-1964-4AAB-83BE-0422FEBB0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A7E7F4-EC3B-40A2-9036-73F2908A9DB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156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87939E-D909-4BD0-80F0-2865E94346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662500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157</a:t>
            </a:fld>
            <a:endParaRPr lang="en" dirty="0"/>
          </a:p>
        </p:txBody>
      </p:sp>
      <p:pic>
        <p:nvPicPr>
          <p:cNvPr id="4102" name="Picture 6" descr="Sunrise Beach Hd Wallpapers by dicsonmm on DeviantArt">
            <a:extLst>
              <a:ext uri="{FF2B5EF4-FFF2-40B4-BE49-F238E27FC236}">
                <a16:creationId xmlns:a16="http://schemas.microsoft.com/office/drawing/2014/main" id="{C3B99C00-FDCF-4EDB-8BC2-54DD831B81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5E0E7A3-65FF-4CBE-9719-052D63E7DE13}"/>
              </a:ext>
            </a:extLst>
          </p:cNvPr>
          <p:cNvSpPr txBox="1"/>
          <p:nvPr/>
        </p:nvSpPr>
        <p:spPr>
          <a:xfrm>
            <a:off x="569464" y="1973745"/>
            <a:ext cx="7699544" cy="1692771"/>
          </a:xfrm>
          <a:prstGeom prst="rect">
            <a:avLst/>
          </a:prstGeom>
          <a:noFill/>
          <a:effectLst>
            <a:glow rad="139700">
              <a:schemeClr val="accent6">
                <a:satMod val="175000"/>
                <a:alpha val="4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MY" sz="7200" b="1" i="1" dirty="0">
                <a:solidFill>
                  <a:schemeClr val="bg1"/>
                </a:solidFill>
              </a:rPr>
              <a:t>T11 Auth + Login</a:t>
            </a:r>
            <a:endParaRPr lang="en-MY" sz="2000" b="1" i="1" dirty="0">
              <a:solidFill>
                <a:schemeClr val="bg1"/>
              </a:solidFill>
            </a:endParaRPr>
          </a:p>
          <a:p>
            <a:pPr algn="ctr"/>
            <a:r>
              <a:rPr lang="en-MY" sz="3200" b="1" i="1" dirty="0">
                <a:solidFill>
                  <a:schemeClr val="tx1"/>
                </a:solidFill>
              </a:rPr>
              <a:t>  (pengesahan pengguna)</a:t>
            </a:r>
            <a:endParaRPr lang="en-MY" sz="4800" b="1" i="1" dirty="0">
              <a:solidFill>
                <a:schemeClr val="tx1"/>
              </a:solidFill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67F3AEE-29E0-483E-8FD2-D8EFFB9BD827}"/>
              </a:ext>
            </a:extLst>
          </p:cNvPr>
          <p:cNvSpPr/>
          <p:nvPr/>
        </p:nvSpPr>
        <p:spPr>
          <a:xfrm>
            <a:off x="951722" y="926841"/>
            <a:ext cx="3494024" cy="727215"/>
          </a:xfrm>
          <a:prstGeom prst="roundRect">
            <a:avLst/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21E5633-B7BD-4E89-8894-AB509AF7D4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319" y="727528"/>
            <a:ext cx="3416917" cy="1153210"/>
          </a:xfrm>
          <a:prstGeom prst="rect">
            <a:avLst/>
          </a:prstGeom>
        </p:spPr>
      </p:pic>
      <p:sp>
        <p:nvSpPr>
          <p:cNvPr id="8" name="Google Shape;71;p14">
            <a:extLst>
              <a:ext uri="{FF2B5EF4-FFF2-40B4-BE49-F238E27FC236}">
                <a16:creationId xmlns:a16="http://schemas.microsoft.com/office/drawing/2014/main" id="{6048AA57-3409-42A1-97C4-DAAAA9B32C8E}"/>
              </a:ext>
            </a:extLst>
          </p:cNvPr>
          <p:cNvSpPr txBox="1">
            <a:spLocks/>
          </p:cNvSpPr>
          <p:nvPr/>
        </p:nvSpPr>
        <p:spPr>
          <a:xfrm>
            <a:off x="6469342" y="222367"/>
            <a:ext cx="1850424" cy="415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r"/>
            <a:r>
              <a:rPr lang="en-MY" sz="2000" b="1" dirty="0">
                <a:solidFill>
                  <a:schemeClr val="accent1">
                    <a:lumMod val="50000"/>
                  </a:schemeClr>
                </a:solidFill>
                <a:latin typeface="Roboto" panose="020B0604020202020204" charset="0"/>
                <a:ea typeface="Roboto" panose="020B0604020202020204" charset="0"/>
                <a:cs typeface="Courier New" panose="02070309020205020404" pitchFamily="49" charset="0"/>
              </a:rPr>
              <a:t>bit.ly/ionkerul</a:t>
            </a:r>
            <a:endParaRPr lang="en-MY" sz="2000" b="1" dirty="0">
              <a:solidFill>
                <a:schemeClr val="accent1">
                  <a:lumMod val="50000"/>
                </a:schemeClr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pic>
        <p:nvPicPr>
          <p:cNvPr id="9" name="Picture 2" descr="Icône Youtube HD⎪Vector illustrator (ai.) | Desain logo, Seni, Gambar">
            <a:extLst>
              <a:ext uri="{FF2B5EF4-FFF2-40B4-BE49-F238E27FC236}">
                <a16:creationId xmlns:a16="http://schemas.microsoft.com/office/drawing/2014/main" id="{80AEA450-DDAE-4607-B030-1DD0CB7C3F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18" b="16290"/>
          <a:stretch/>
        </p:blipFill>
        <p:spPr bwMode="auto">
          <a:xfrm>
            <a:off x="8181974" y="132539"/>
            <a:ext cx="935635" cy="594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Getting started with Cloud Firestore on React Native | Invertase">
            <a:extLst>
              <a:ext uri="{FF2B5EF4-FFF2-40B4-BE49-F238E27FC236}">
                <a16:creationId xmlns:a16="http://schemas.microsoft.com/office/drawing/2014/main" id="{E02ECAF8-309A-41B0-BDCC-B54E2D3E9E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70" t="25179" r="76704" b="27070"/>
          <a:stretch/>
        </p:blipFill>
        <p:spPr bwMode="auto">
          <a:xfrm>
            <a:off x="4724765" y="523577"/>
            <a:ext cx="1337387" cy="1511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Two-Factor Authentication for Online Banking | IdenTrust">
            <a:extLst>
              <a:ext uri="{FF2B5EF4-FFF2-40B4-BE49-F238E27FC236}">
                <a16:creationId xmlns:a16="http://schemas.microsoft.com/office/drawing/2014/main" id="{64E1B9EB-0EF8-4F4B-9920-92DD55BC1C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0072" y="2962094"/>
            <a:ext cx="1897819" cy="1897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8845943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1F10B-8A90-4B61-BB01-A46D21BD8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422" y="738725"/>
            <a:ext cx="6966141" cy="767700"/>
          </a:xfrm>
        </p:spPr>
        <p:txBody>
          <a:bodyPr/>
          <a:lstStyle/>
          <a:p>
            <a:pPr algn="r"/>
            <a:r>
              <a:rPr lang="en-MY" b="1" dirty="0"/>
              <a:t>github.com/khirulnizam/ionic5</a:t>
            </a:r>
            <a:br>
              <a:rPr lang="en-MY" dirty="0"/>
            </a:br>
            <a:r>
              <a:rPr lang="en-MY" sz="2000" dirty="0"/>
              <a:t>wasap.my/60129034614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DCA2BB-B591-4781-852B-9A36377CCFA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158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006832-B730-4F2A-8132-327EB96709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4914" y="147558"/>
            <a:ext cx="1933434" cy="299640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6" name="Google Shape;71;p14">
            <a:extLst>
              <a:ext uri="{FF2B5EF4-FFF2-40B4-BE49-F238E27FC236}">
                <a16:creationId xmlns:a16="http://schemas.microsoft.com/office/drawing/2014/main" id="{AE83E5C6-A6B9-4B7B-B97A-24152E5A6D24}"/>
              </a:ext>
            </a:extLst>
          </p:cNvPr>
          <p:cNvSpPr txBox="1">
            <a:spLocks/>
          </p:cNvSpPr>
          <p:nvPr/>
        </p:nvSpPr>
        <p:spPr>
          <a:xfrm>
            <a:off x="2127690" y="4354299"/>
            <a:ext cx="5583024" cy="538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r"/>
            <a:r>
              <a:rPr lang="en-MY" sz="3600" b="1" dirty="0">
                <a:solidFill>
                  <a:schemeClr val="accent3"/>
                </a:solidFill>
                <a:latin typeface="Roboto" panose="020B0604020202020204" charset="0"/>
                <a:ea typeface="Roboto" panose="020B0604020202020204" charset="0"/>
                <a:cs typeface="Courier New" panose="02070309020205020404" pitchFamily="49" charset="0"/>
              </a:rPr>
              <a:t>bit.ly/ionkerul</a:t>
            </a:r>
            <a:endParaRPr lang="en-MY" sz="3600" b="1" dirty="0">
              <a:solidFill>
                <a:schemeClr val="accent3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pic>
        <p:nvPicPr>
          <p:cNvPr id="7" name="Picture 2" descr="Icône Youtube HD⎪Vector illustrator (ai.) | Desain logo, Seni, Gambar">
            <a:extLst>
              <a:ext uri="{FF2B5EF4-FFF2-40B4-BE49-F238E27FC236}">
                <a16:creationId xmlns:a16="http://schemas.microsoft.com/office/drawing/2014/main" id="{B47EE4F0-3F4A-4950-8EDE-DB476E638F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800" y="3778795"/>
            <a:ext cx="1530495" cy="1530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8038630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8E836-4120-4DEB-8CB7-E8133B1B1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Add globally accessible functions in folder services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F8D237C-4607-47EB-B4F6-D488BE07F1E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159</a:t>
            </a:fld>
            <a:endParaRPr lang="en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1FE81AE-AFAE-4FAE-B98D-2F8572D1BBB2}"/>
              </a:ext>
            </a:extLst>
          </p:cNvPr>
          <p:cNvSpPr txBox="1">
            <a:spLocks/>
          </p:cNvSpPr>
          <p:nvPr/>
        </p:nvSpPr>
        <p:spPr>
          <a:xfrm>
            <a:off x="527309" y="619050"/>
            <a:ext cx="8089382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MY" sz="3200" dirty="0">
                <a:solidFill>
                  <a:schemeClr val="bg2"/>
                </a:solidFill>
              </a:rPr>
              <a:t>ionic g service services/</a:t>
            </a:r>
            <a:r>
              <a:rPr lang="en-MY" sz="3200" b="1" dirty="0">
                <a:solidFill>
                  <a:srgbClr val="FF0000"/>
                </a:solidFill>
              </a:rPr>
              <a:t>firebase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65C966-6A91-499C-9459-4943989C7370}"/>
              </a:ext>
            </a:extLst>
          </p:cNvPr>
          <p:cNvSpPr txBox="1"/>
          <p:nvPr/>
        </p:nvSpPr>
        <p:spPr>
          <a:xfrm>
            <a:off x="806077" y="1303571"/>
            <a:ext cx="787379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import { AngularFireAuth } from '@angular/fire/auth';</a:t>
            </a:r>
            <a:endParaRPr lang="en-MY" sz="2000" dirty="0"/>
          </a:p>
          <a:p>
            <a:r>
              <a:rPr lang="en-MY" sz="2000" dirty="0"/>
              <a:t>…</a:t>
            </a:r>
          </a:p>
          <a:p>
            <a:r>
              <a:rPr lang="en-MY" sz="2000" b="1" dirty="0"/>
              <a:t>loginUser</a:t>
            </a:r>
            <a:r>
              <a:rPr lang="en-MY" sz="2000" dirty="0"/>
              <a:t>(email, password) { //function loginUser</a:t>
            </a:r>
          </a:p>
          <a:p>
            <a:r>
              <a:rPr lang="en-MY" sz="2000" dirty="0"/>
              <a:t>    return new </a:t>
            </a:r>
            <a:r>
              <a:rPr lang="en-MY" sz="2000" b="1" dirty="0"/>
              <a:t>Promise</a:t>
            </a:r>
            <a:r>
              <a:rPr lang="en-MY" sz="2000" dirty="0"/>
              <a:t>&lt;any&gt;((resolve, reject) =&gt; {</a:t>
            </a:r>
          </a:p>
          <a:p>
            <a:r>
              <a:rPr lang="en-MY" sz="2000" dirty="0"/>
              <a:t>	//authenticating with email &amp; password</a:t>
            </a:r>
          </a:p>
          <a:p>
            <a:r>
              <a:rPr lang="en-MY" sz="2000" dirty="0"/>
              <a:t>      this.afAuth.</a:t>
            </a:r>
            <a:r>
              <a:rPr lang="en-MY" sz="2000" b="1" dirty="0"/>
              <a:t>signInWithEmailAndPassword</a:t>
            </a:r>
            <a:r>
              <a:rPr lang="en-MY" sz="2000" dirty="0"/>
              <a:t>(email, password)</a:t>
            </a:r>
          </a:p>
          <a:p>
            <a:r>
              <a:rPr lang="en-MY" sz="2000" dirty="0"/>
              <a:t>        .then(</a:t>
            </a:r>
          </a:p>
          <a:p>
            <a:r>
              <a:rPr lang="en-MY" sz="2000" dirty="0"/>
              <a:t>          res =&gt; resolve(res),  //successful</a:t>
            </a:r>
          </a:p>
          <a:p>
            <a:r>
              <a:rPr lang="en-MY" sz="2000" dirty="0"/>
              <a:t>          err =&gt; reject(err))  //rejected</a:t>
            </a:r>
          </a:p>
          <a:p>
            <a:r>
              <a:rPr lang="en-MY" sz="2000" dirty="0"/>
              <a:t>    })</a:t>
            </a:r>
          </a:p>
          <a:p>
            <a:r>
              <a:rPr lang="en-MY" sz="2000" dirty="0"/>
              <a:t>  }//end loginUser</a:t>
            </a:r>
          </a:p>
          <a:p>
            <a:r>
              <a:rPr lang="en-MY" sz="200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5875824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9"/>
          <p:cNvSpPr txBox="1">
            <a:spLocks noGrp="1"/>
          </p:cNvSpPr>
          <p:nvPr>
            <p:ph type="title"/>
          </p:nvPr>
        </p:nvSpPr>
        <p:spPr>
          <a:xfrm>
            <a:off x="46725" y="35975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WHY IONIC?</a:t>
            </a:r>
            <a:endParaRPr sz="3600"/>
          </a:p>
        </p:txBody>
      </p:sp>
      <p:sp>
        <p:nvSpPr>
          <p:cNvPr id="319" name="Google Shape;319;p39"/>
          <p:cNvSpPr txBox="1">
            <a:spLocks noGrp="1"/>
          </p:cNvSpPr>
          <p:nvPr>
            <p:ph type="body" idx="1"/>
          </p:nvPr>
        </p:nvSpPr>
        <p:spPr>
          <a:xfrm>
            <a:off x="46725" y="1086150"/>
            <a:ext cx="3027000" cy="396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Large COMMUNITY for support</a:t>
            </a:r>
            <a:endParaRPr sz="18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/>
              <a:t>Pre built gestures &amp; animation</a:t>
            </a:r>
            <a:endParaRPr sz="18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/>
              <a:t>100+ UI Components</a:t>
            </a:r>
            <a:endParaRPr sz="18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800"/>
              <a:t>Everything is OPEN SOURCE</a:t>
            </a:r>
            <a:endParaRPr sz="1800"/>
          </a:p>
        </p:txBody>
      </p:sp>
      <p:pic>
        <p:nvPicPr>
          <p:cNvPr id="320" name="Google Shape;32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1775" y="1220450"/>
            <a:ext cx="5722224" cy="2657847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39"/>
          <p:cNvSpPr txBox="1"/>
          <p:nvPr/>
        </p:nvSpPr>
        <p:spPr>
          <a:xfrm>
            <a:off x="3915438" y="4050850"/>
            <a:ext cx="4734900" cy="6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Built with Ionic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9D04F80-F90F-4C2F-866D-0CD74366EC1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3D7891-5ADA-4E8C-BA90-15AABE15C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Add another page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BBBA5A7-F461-475C-8161-66819AF8D50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160</a:t>
            </a:fld>
            <a:endParaRPr lang="en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11002CB-152A-4057-98D8-87B7BA0648CC}"/>
              </a:ext>
            </a:extLst>
          </p:cNvPr>
          <p:cNvSpPr txBox="1">
            <a:spLocks/>
          </p:cNvSpPr>
          <p:nvPr/>
        </p:nvSpPr>
        <p:spPr>
          <a:xfrm>
            <a:off x="708509" y="1753286"/>
            <a:ext cx="8089382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MY" sz="3600" b="1" dirty="0">
                <a:solidFill>
                  <a:schemeClr val="bg2"/>
                </a:solidFill>
              </a:rPr>
              <a:t>ionic g page login</a:t>
            </a:r>
          </a:p>
          <a:p>
            <a:endParaRPr lang="en-MY" sz="3200" dirty="0">
              <a:solidFill>
                <a:schemeClr val="bg2"/>
              </a:solidFill>
            </a:endParaRPr>
          </a:p>
          <a:p>
            <a:r>
              <a:rPr lang="en-MY" sz="3200" dirty="0">
                <a:solidFill>
                  <a:schemeClr val="bg2"/>
                </a:solidFill>
              </a:rPr>
              <a:t>Page 3: login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F5015C-8B2E-4FC5-B150-FBFFAC3CFA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8688" y="0"/>
            <a:ext cx="295531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694150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2A3EDF1-7388-4D39-BD6B-D9F6A5645A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89" t="4310" r="5378" b="4242"/>
          <a:stretch/>
        </p:blipFill>
        <p:spPr>
          <a:xfrm>
            <a:off x="0" y="0"/>
            <a:ext cx="9144000" cy="517829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273832-BAD6-4582-878B-9C9277DC479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161</a:t>
            </a:fld>
            <a:endParaRPr lang="en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15E1510-C9A3-4D1F-9451-5C84830932DE}"/>
              </a:ext>
            </a:extLst>
          </p:cNvPr>
          <p:cNvSpPr txBox="1">
            <a:spLocks/>
          </p:cNvSpPr>
          <p:nvPr/>
        </p:nvSpPr>
        <p:spPr>
          <a:xfrm>
            <a:off x="0" y="16350"/>
            <a:ext cx="4473750" cy="602700"/>
          </a:xfrm>
          <a:prstGeom prst="rect">
            <a:avLst/>
          </a:prstGeom>
          <a:solidFill>
            <a:schemeClr val="tx1">
              <a:lumMod val="40000"/>
              <a:lumOff val="60000"/>
              <a:alpha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MY" dirty="0">
                <a:solidFill>
                  <a:schemeClr val="accent3"/>
                </a:solidFill>
              </a:rPr>
              <a:t>Filename src/app/login/login.page.html</a:t>
            </a:r>
          </a:p>
        </p:txBody>
      </p:sp>
    </p:spTree>
    <p:extLst>
      <p:ext uri="{BB962C8B-B14F-4D97-AF65-F5344CB8AC3E}">
        <p14:creationId xmlns:p14="http://schemas.microsoft.com/office/powerpoint/2010/main" val="2424739974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96FD610-047E-4E06-BE57-389D1C5774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7699E25-7632-4114-8F7F-D12CD0765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350"/>
            <a:ext cx="4473750" cy="602700"/>
          </a:xfrm>
          <a:solidFill>
            <a:schemeClr val="tx1">
              <a:lumMod val="40000"/>
              <a:lumOff val="60000"/>
              <a:alpha val="50000"/>
            </a:schemeClr>
          </a:solidFill>
        </p:spPr>
        <p:txBody>
          <a:bodyPr/>
          <a:lstStyle/>
          <a:p>
            <a:r>
              <a:rPr lang="en-MY" dirty="0">
                <a:solidFill>
                  <a:schemeClr val="accent3"/>
                </a:solidFill>
              </a:rPr>
              <a:t>Filename src/app/login/login.page.html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273832-BAD6-4582-878B-9C9277DC479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162</a:t>
            </a:fld>
            <a:endParaRPr lang="en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E56C721-19ED-44F8-8CB5-31C6F1394C1E}"/>
              </a:ext>
            </a:extLst>
          </p:cNvPr>
          <p:cNvSpPr/>
          <p:nvPr/>
        </p:nvSpPr>
        <p:spPr>
          <a:xfrm>
            <a:off x="2236875" y="4620771"/>
            <a:ext cx="5431900" cy="468452"/>
          </a:xfrm>
          <a:prstGeom prst="round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E6EED4C-1A6A-4B15-8CA6-6A429467DE74}"/>
              </a:ext>
            </a:extLst>
          </p:cNvPr>
          <p:cNvSpPr/>
          <p:nvPr/>
        </p:nvSpPr>
        <p:spPr>
          <a:xfrm>
            <a:off x="5569527" y="2440531"/>
            <a:ext cx="1918855" cy="468452"/>
          </a:xfrm>
          <a:prstGeom prst="round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97B5C17-8CC3-47EC-9176-2B7D235A5D57}"/>
              </a:ext>
            </a:extLst>
          </p:cNvPr>
          <p:cNvSpPr/>
          <p:nvPr/>
        </p:nvSpPr>
        <p:spPr>
          <a:xfrm>
            <a:off x="5507182" y="619050"/>
            <a:ext cx="1724891" cy="316052"/>
          </a:xfrm>
          <a:prstGeom prst="round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6F12FB7-DD92-4AD0-A3A0-44B1DDD798B7}"/>
              </a:ext>
            </a:extLst>
          </p:cNvPr>
          <p:cNvSpPr/>
          <p:nvPr/>
        </p:nvSpPr>
        <p:spPr>
          <a:xfrm>
            <a:off x="5853545" y="1925956"/>
            <a:ext cx="1967347" cy="256135"/>
          </a:xfrm>
          <a:prstGeom prst="round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4006729959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99E25-7632-4114-8F7F-D12CD0765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350"/>
            <a:ext cx="4473750" cy="602700"/>
          </a:xfrm>
          <a:solidFill>
            <a:schemeClr val="tx1">
              <a:lumMod val="40000"/>
              <a:lumOff val="60000"/>
              <a:alpha val="50000"/>
            </a:schemeClr>
          </a:solidFill>
        </p:spPr>
        <p:txBody>
          <a:bodyPr/>
          <a:lstStyle/>
          <a:p>
            <a:r>
              <a:rPr lang="en-MY" dirty="0">
                <a:solidFill>
                  <a:schemeClr val="accent3"/>
                </a:solidFill>
              </a:rPr>
              <a:t>Filename src/app/login/login.page.ts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273832-BAD6-4582-878B-9C9277DC479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163</a:t>
            </a:fld>
            <a:endParaRPr lang="e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151777-0D7D-45C8-B053-160A373CA705}"/>
              </a:ext>
            </a:extLst>
          </p:cNvPr>
          <p:cNvSpPr txBox="1"/>
          <p:nvPr/>
        </p:nvSpPr>
        <p:spPr>
          <a:xfrm>
            <a:off x="533401" y="619050"/>
            <a:ext cx="853884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2000" dirty="0"/>
              <a:t>…</a:t>
            </a:r>
          </a:p>
          <a:p>
            <a:endParaRPr lang="en-MY" sz="2000" dirty="0"/>
          </a:p>
          <a:p>
            <a:r>
              <a:rPr lang="en-MY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cubalogin(value) {</a:t>
            </a:r>
          </a:p>
          <a:p>
            <a:r>
              <a:rPr lang="en-MY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    this.fService.loginUser(this.email, this.password)</a:t>
            </a:r>
          </a:p>
          <a:p>
            <a:r>
              <a:rPr lang="en-MY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      .then(res =&gt; {</a:t>
            </a:r>
          </a:p>
          <a:p>
            <a:r>
              <a:rPr lang="en-MY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        console.log(res);</a:t>
            </a:r>
          </a:p>
          <a:p>
            <a:r>
              <a:rPr lang="en-MY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        this.errorMessage = "";</a:t>
            </a:r>
          </a:p>
          <a:p>
            <a:r>
              <a:rPr lang="en-MY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        //this.navCtrl.navigateForward('/dashboard');</a:t>
            </a:r>
          </a:p>
          <a:p>
            <a:r>
              <a:rPr lang="en-MY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      }, err =&gt; {</a:t>
            </a:r>
          </a:p>
          <a:p>
            <a:r>
              <a:rPr lang="en-MY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        this.errorMessage = err.message;</a:t>
            </a:r>
          </a:p>
          <a:p>
            <a:r>
              <a:rPr lang="en-MY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      })</a:t>
            </a:r>
          </a:p>
          <a:p>
            <a:r>
              <a:rPr lang="en-MY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    }//end cubalogin</a:t>
            </a:r>
          </a:p>
          <a:p>
            <a:endParaRPr lang="en-MY" sz="2000" dirty="0"/>
          </a:p>
          <a:p>
            <a:r>
              <a:rPr lang="en-MY" sz="2000" dirty="0"/>
              <a:t>…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E56C721-19ED-44F8-8CB5-31C6F1394C1E}"/>
              </a:ext>
            </a:extLst>
          </p:cNvPr>
          <p:cNvSpPr/>
          <p:nvPr/>
        </p:nvSpPr>
        <p:spPr>
          <a:xfrm>
            <a:off x="533401" y="1221750"/>
            <a:ext cx="2770909" cy="385377"/>
          </a:xfrm>
          <a:prstGeom prst="round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516554383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1F10B-8A90-4B61-BB01-A46D21BD8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422" y="738725"/>
            <a:ext cx="6966141" cy="767700"/>
          </a:xfrm>
        </p:spPr>
        <p:txBody>
          <a:bodyPr/>
          <a:lstStyle/>
          <a:p>
            <a:pPr algn="r"/>
            <a:r>
              <a:rPr lang="en-MY" b="1" dirty="0"/>
              <a:t>github.com/khirulnizam/ionic5</a:t>
            </a:r>
            <a:br>
              <a:rPr lang="en-MY" dirty="0"/>
            </a:br>
            <a:r>
              <a:rPr lang="en-MY" sz="2000" dirty="0"/>
              <a:t>wasap.my/60129034614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DCA2BB-B591-4781-852B-9A36377CCFA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164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006832-B730-4F2A-8132-327EB96709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4914" y="147558"/>
            <a:ext cx="1933434" cy="299640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6" name="Google Shape;71;p14">
            <a:extLst>
              <a:ext uri="{FF2B5EF4-FFF2-40B4-BE49-F238E27FC236}">
                <a16:creationId xmlns:a16="http://schemas.microsoft.com/office/drawing/2014/main" id="{AE83E5C6-A6B9-4B7B-B97A-24152E5A6D24}"/>
              </a:ext>
            </a:extLst>
          </p:cNvPr>
          <p:cNvSpPr txBox="1">
            <a:spLocks/>
          </p:cNvSpPr>
          <p:nvPr/>
        </p:nvSpPr>
        <p:spPr>
          <a:xfrm>
            <a:off x="2127690" y="4354299"/>
            <a:ext cx="5583024" cy="538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r"/>
            <a:r>
              <a:rPr lang="en-MY" sz="3600" b="1" dirty="0">
                <a:solidFill>
                  <a:schemeClr val="accent3"/>
                </a:solidFill>
                <a:latin typeface="Roboto" panose="020B0604020202020204" charset="0"/>
                <a:ea typeface="Roboto" panose="020B0604020202020204" charset="0"/>
                <a:cs typeface="Courier New" panose="02070309020205020404" pitchFamily="49" charset="0"/>
              </a:rPr>
              <a:t>bit.ly/ionkerul</a:t>
            </a:r>
            <a:endParaRPr lang="en-MY" sz="3600" b="1" dirty="0">
              <a:solidFill>
                <a:schemeClr val="accent3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pic>
        <p:nvPicPr>
          <p:cNvPr id="7" name="Picture 2" descr="Icône Youtube HD⎪Vector illustrator (ai.) | Desain logo, Seni, Gambar">
            <a:extLst>
              <a:ext uri="{FF2B5EF4-FFF2-40B4-BE49-F238E27FC236}">
                <a16:creationId xmlns:a16="http://schemas.microsoft.com/office/drawing/2014/main" id="{B47EE4F0-3F4A-4950-8EDE-DB476E638F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800" y="3778795"/>
            <a:ext cx="1530495" cy="1530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7446717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165</a:t>
            </a:fld>
            <a:endParaRPr lang="en" dirty="0"/>
          </a:p>
        </p:txBody>
      </p:sp>
      <p:pic>
        <p:nvPicPr>
          <p:cNvPr id="4102" name="Picture 6" descr="Sunrise Beach Hd Wallpapers by dicsonmm on DeviantArt">
            <a:extLst>
              <a:ext uri="{FF2B5EF4-FFF2-40B4-BE49-F238E27FC236}">
                <a16:creationId xmlns:a16="http://schemas.microsoft.com/office/drawing/2014/main" id="{C3B99C00-FDCF-4EDB-8BC2-54DD831B81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5E0E7A3-65FF-4CBE-9719-052D63E7DE13}"/>
              </a:ext>
            </a:extLst>
          </p:cNvPr>
          <p:cNvSpPr txBox="1"/>
          <p:nvPr/>
        </p:nvSpPr>
        <p:spPr>
          <a:xfrm>
            <a:off x="1459228" y="1697596"/>
            <a:ext cx="6478055" cy="2062103"/>
          </a:xfrm>
          <a:prstGeom prst="rect">
            <a:avLst/>
          </a:prstGeom>
          <a:noFill/>
          <a:effectLst>
            <a:glow rad="139700">
              <a:schemeClr val="accent6">
                <a:satMod val="175000"/>
                <a:alpha val="4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MY" sz="9600" b="1" i="1" dirty="0">
                <a:solidFill>
                  <a:schemeClr val="bg1"/>
                </a:solidFill>
              </a:rPr>
              <a:t>T12 Carian</a:t>
            </a:r>
            <a:endParaRPr lang="en-MY" sz="3200" b="1" i="1" dirty="0">
              <a:solidFill>
                <a:schemeClr val="bg1"/>
              </a:solidFill>
            </a:endParaRPr>
          </a:p>
          <a:p>
            <a:pPr algn="ctr"/>
            <a:r>
              <a:rPr lang="en-MY" sz="3200" b="1" i="1" dirty="0">
                <a:solidFill>
                  <a:schemeClr val="tx1"/>
                </a:solidFill>
              </a:rPr>
              <a:t>  (search records)</a:t>
            </a:r>
            <a:endParaRPr lang="en-MY" sz="4800" b="1" i="1" dirty="0">
              <a:solidFill>
                <a:schemeClr val="tx1"/>
              </a:solidFill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67F3AEE-29E0-483E-8FD2-D8EFFB9BD827}"/>
              </a:ext>
            </a:extLst>
          </p:cNvPr>
          <p:cNvSpPr/>
          <p:nvPr/>
        </p:nvSpPr>
        <p:spPr>
          <a:xfrm>
            <a:off x="951722" y="926841"/>
            <a:ext cx="3494024" cy="727215"/>
          </a:xfrm>
          <a:prstGeom prst="roundRect">
            <a:avLst/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21E5633-B7BD-4E89-8894-AB509AF7D4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319" y="727528"/>
            <a:ext cx="3416917" cy="1153210"/>
          </a:xfrm>
          <a:prstGeom prst="rect">
            <a:avLst/>
          </a:prstGeom>
        </p:spPr>
      </p:pic>
      <p:sp>
        <p:nvSpPr>
          <p:cNvPr id="8" name="Google Shape;71;p14">
            <a:extLst>
              <a:ext uri="{FF2B5EF4-FFF2-40B4-BE49-F238E27FC236}">
                <a16:creationId xmlns:a16="http://schemas.microsoft.com/office/drawing/2014/main" id="{6048AA57-3409-42A1-97C4-DAAAA9B32C8E}"/>
              </a:ext>
            </a:extLst>
          </p:cNvPr>
          <p:cNvSpPr txBox="1">
            <a:spLocks/>
          </p:cNvSpPr>
          <p:nvPr/>
        </p:nvSpPr>
        <p:spPr>
          <a:xfrm>
            <a:off x="6469342" y="222367"/>
            <a:ext cx="1850424" cy="415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r"/>
            <a:r>
              <a:rPr lang="en-MY" sz="2000" b="1" dirty="0">
                <a:solidFill>
                  <a:schemeClr val="accent1">
                    <a:lumMod val="50000"/>
                  </a:schemeClr>
                </a:solidFill>
                <a:latin typeface="Roboto" panose="020B0604020202020204" charset="0"/>
                <a:ea typeface="Roboto" panose="020B0604020202020204" charset="0"/>
                <a:cs typeface="Courier New" panose="02070309020205020404" pitchFamily="49" charset="0"/>
              </a:rPr>
              <a:t>bit.ly/ionkerul</a:t>
            </a:r>
            <a:endParaRPr lang="en-MY" sz="2000" b="1" dirty="0">
              <a:solidFill>
                <a:schemeClr val="accent1">
                  <a:lumMod val="50000"/>
                </a:schemeClr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pic>
        <p:nvPicPr>
          <p:cNvPr id="9" name="Picture 2" descr="Icône Youtube HD⎪Vector illustrator (ai.) | Desain logo, Seni, Gambar">
            <a:extLst>
              <a:ext uri="{FF2B5EF4-FFF2-40B4-BE49-F238E27FC236}">
                <a16:creationId xmlns:a16="http://schemas.microsoft.com/office/drawing/2014/main" id="{80AEA450-DDAE-4607-B030-1DD0CB7C3F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18" b="16290"/>
          <a:stretch/>
        </p:blipFill>
        <p:spPr bwMode="auto">
          <a:xfrm>
            <a:off x="8181974" y="132539"/>
            <a:ext cx="935635" cy="594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Getting started with Cloud Firestore on React Native | Invertase">
            <a:extLst>
              <a:ext uri="{FF2B5EF4-FFF2-40B4-BE49-F238E27FC236}">
                <a16:creationId xmlns:a16="http://schemas.microsoft.com/office/drawing/2014/main" id="{E02ECAF8-309A-41B0-BDCC-B54E2D3E9E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70" t="25179" r="76704" b="27070"/>
          <a:stretch/>
        </p:blipFill>
        <p:spPr bwMode="auto">
          <a:xfrm>
            <a:off x="4802047" y="534668"/>
            <a:ext cx="1337387" cy="1511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Search icon - Transparent PNG &amp; SVG vector file">
            <a:extLst>
              <a:ext uri="{FF2B5EF4-FFF2-40B4-BE49-F238E27FC236}">
                <a16:creationId xmlns:a16="http://schemas.microsoft.com/office/drawing/2014/main" id="{E1B0AB9B-81C3-46E4-A13F-6C0C9473D7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7128" y="3271935"/>
            <a:ext cx="1916480" cy="1916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3997860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166</a:t>
            </a:fld>
            <a:endParaRPr lang="en" dirty="0"/>
          </a:p>
        </p:txBody>
      </p:sp>
      <p:pic>
        <p:nvPicPr>
          <p:cNvPr id="4102" name="Picture 6" descr="Sunrise Beach Hd Wallpapers by dicsonmm on DeviantArt">
            <a:extLst>
              <a:ext uri="{FF2B5EF4-FFF2-40B4-BE49-F238E27FC236}">
                <a16:creationId xmlns:a16="http://schemas.microsoft.com/office/drawing/2014/main" id="{C3B99C00-FDCF-4EDB-8BC2-54DD831B81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5E0E7A3-65FF-4CBE-9719-052D63E7DE13}"/>
              </a:ext>
            </a:extLst>
          </p:cNvPr>
          <p:cNvSpPr txBox="1"/>
          <p:nvPr/>
        </p:nvSpPr>
        <p:spPr>
          <a:xfrm>
            <a:off x="169993" y="1714327"/>
            <a:ext cx="8804013" cy="2062103"/>
          </a:xfrm>
          <a:prstGeom prst="rect">
            <a:avLst/>
          </a:prstGeom>
          <a:noFill/>
          <a:effectLst>
            <a:glow rad="139700">
              <a:schemeClr val="accent6">
                <a:satMod val="175000"/>
                <a:alpha val="4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MY" sz="9600" b="1" i="1" dirty="0">
                <a:solidFill>
                  <a:schemeClr val="bg1"/>
                </a:solidFill>
              </a:rPr>
              <a:t>T13 Kemaskini</a:t>
            </a:r>
            <a:endParaRPr lang="en-MY" sz="3200" b="1" i="1" dirty="0">
              <a:solidFill>
                <a:schemeClr val="bg1"/>
              </a:solidFill>
            </a:endParaRPr>
          </a:p>
          <a:p>
            <a:pPr algn="ctr"/>
            <a:r>
              <a:rPr lang="en-MY" sz="3200" b="1" i="1" dirty="0">
                <a:solidFill>
                  <a:schemeClr val="tx1"/>
                </a:solidFill>
              </a:rPr>
              <a:t>  (update record)</a:t>
            </a:r>
            <a:endParaRPr lang="en-MY" sz="4800" b="1" i="1" dirty="0">
              <a:solidFill>
                <a:schemeClr val="tx1"/>
              </a:solidFill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67F3AEE-29E0-483E-8FD2-D8EFFB9BD827}"/>
              </a:ext>
            </a:extLst>
          </p:cNvPr>
          <p:cNvSpPr/>
          <p:nvPr/>
        </p:nvSpPr>
        <p:spPr>
          <a:xfrm>
            <a:off x="951722" y="926841"/>
            <a:ext cx="3494024" cy="727215"/>
          </a:xfrm>
          <a:prstGeom prst="roundRect">
            <a:avLst/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21E5633-B7BD-4E89-8894-AB509AF7D4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319" y="727528"/>
            <a:ext cx="3416917" cy="1153210"/>
          </a:xfrm>
          <a:prstGeom prst="rect">
            <a:avLst/>
          </a:prstGeom>
        </p:spPr>
      </p:pic>
      <p:sp>
        <p:nvSpPr>
          <p:cNvPr id="8" name="Google Shape;71;p14">
            <a:extLst>
              <a:ext uri="{FF2B5EF4-FFF2-40B4-BE49-F238E27FC236}">
                <a16:creationId xmlns:a16="http://schemas.microsoft.com/office/drawing/2014/main" id="{6048AA57-3409-42A1-97C4-DAAAA9B32C8E}"/>
              </a:ext>
            </a:extLst>
          </p:cNvPr>
          <p:cNvSpPr txBox="1">
            <a:spLocks/>
          </p:cNvSpPr>
          <p:nvPr/>
        </p:nvSpPr>
        <p:spPr>
          <a:xfrm>
            <a:off x="6469342" y="222367"/>
            <a:ext cx="1850424" cy="415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r"/>
            <a:r>
              <a:rPr lang="en-MY" sz="2000" b="1" dirty="0">
                <a:solidFill>
                  <a:schemeClr val="accent1">
                    <a:lumMod val="50000"/>
                  </a:schemeClr>
                </a:solidFill>
                <a:latin typeface="Roboto" panose="020B0604020202020204" charset="0"/>
                <a:ea typeface="Roboto" panose="020B0604020202020204" charset="0"/>
                <a:cs typeface="Courier New" panose="02070309020205020404" pitchFamily="49" charset="0"/>
              </a:rPr>
              <a:t>bit.ly/ionkerul</a:t>
            </a:r>
            <a:endParaRPr lang="en-MY" sz="2000" b="1" dirty="0">
              <a:solidFill>
                <a:schemeClr val="accent1">
                  <a:lumMod val="50000"/>
                </a:schemeClr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pic>
        <p:nvPicPr>
          <p:cNvPr id="9" name="Picture 2" descr="Icône Youtube HD⎪Vector illustrator (ai.) | Desain logo, Seni, Gambar">
            <a:extLst>
              <a:ext uri="{FF2B5EF4-FFF2-40B4-BE49-F238E27FC236}">
                <a16:creationId xmlns:a16="http://schemas.microsoft.com/office/drawing/2014/main" id="{80AEA450-DDAE-4607-B030-1DD0CB7C3F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18" b="16290"/>
          <a:stretch/>
        </p:blipFill>
        <p:spPr bwMode="auto">
          <a:xfrm>
            <a:off x="8181974" y="132539"/>
            <a:ext cx="935635" cy="594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Getting started with Cloud Firestore on React Native | Invertase">
            <a:extLst>
              <a:ext uri="{FF2B5EF4-FFF2-40B4-BE49-F238E27FC236}">
                <a16:creationId xmlns:a16="http://schemas.microsoft.com/office/drawing/2014/main" id="{E02ECAF8-309A-41B0-BDCC-B54E2D3E9E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70" t="25179" r="76704" b="27070"/>
          <a:stretch/>
        </p:blipFill>
        <p:spPr bwMode="auto">
          <a:xfrm>
            <a:off x="4724765" y="523577"/>
            <a:ext cx="1337387" cy="1511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6319960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167</a:t>
            </a:fld>
            <a:endParaRPr lang="en" dirty="0"/>
          </a:p>
        </p:txBody>
      </p:sp>
      <p:pic>
        <p:nvPicPr>
          <p:cNvPr id="4102" name="Picture 6" descr="Sunrise Beach Hd Wallpapers by dicsonmm on DeviantArt">
            <a:extLst>
              <a:ext uri="{FF2B5EF4-FFF2-40B4-BE49-F238E27FC236}">
                <a16:creationId xmlns:a16="http://schemas.microsoft.com/office/drawing/2014/main" id="{C3B99C00-FDCF-4EDB-8BC2-54DD831B81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5E0E7A3-65FF-4CBE-9719-052D63E7DE13}"/>
              </a:ext>
            </a:extLst>
          </p:cNvPr>
          <p:cNvSpPr txBox="1"/>
          <p:nvPr/>
        </p:nvSpPr>
        <p:spPr>
          <a:xfrm>
            <a:off x="1230381" y="1706732"/>
            <a:ext cx="6683240" cy="2062103"/>
          </a:xfrm>
          <a:prstGeom prst="rect">
            <a:avLst/>
          </a:prstGeom>
          <a:noFill/>
          <a:effectLst>
            <a:glow rad="139700">
              <a:schemeClr val="accent6">
                <a:satMod val="175000"/>
                <a:alpha val="4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MY" sz="9600" b="1" i="1" dirty="0">
                <a:solidFill>
                  <a:schemeClr val="bg1"/>
                </a:solidFill>
              </a:rPr>
              <a:t>T14 Padam</a:t>
            </a:r>
            <a:endParaRPr lang="en-MY" sz="3200" b="1" i="1" dirty="0">
              <a:solidFill>
                <a:schemeClr val="bg1"/>
              </a:solidFill>
            </a:endParaRPr>
          </a:p>
          <a:p>
            <a:pPr algn="ctr"/>
            <a:r>
              <a:rPr lang="en-MY" sz="3200" b="1" i="1" dirty="0">
                <a:solidFill>
                  <a:schemeClr val="tx1"/>
                </a:solidFill>
              </a:rPr>
              <a:t>  (delete record)</a:t>
            </a:r>
            <a:endParaRPr lang="en-MY" sz="4800" b="1" i="1" dirty="0">
              <a:solidFill>
                <a:schemeClr val="tx1"/>
              </a:solidFill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67F3AEE-29E0-483E-8FD2-D8EFFB9BD827}"/>
              </a:ext>
            </a:extLst>
          </p:cNvPr>
          <p:cNvSpPr/>
          <p:nvPr/>
        </p:nvSpPr>
        <p:spPr>
          <a:xfrm>
            <a:off x="951722" y="926841"/>
            <a:ext cx="3494024" cy="727215"/>
          </a:xfrm>
          <a:prstGeom prst="roundRect">
            <a:avLst/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21E5633-B7BD-4E89-8894-AB509AF7D4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319" y="727528"/>
            <a:ext cx="3416917" cy="1153210"/>
          </a:xfrm>
          <a:prstGeom prst="rect">
            <a:avLst/>
          </a:prstGeom>
        </p:spPr>
      </p:pic>
      <p:sp>
        <p:nvSpPr>
          <p:cNvPr id="8" name="Google Shape;71;p14">
            <a:extLst>
              <a:ext uri="{FF2B5EF4-FFF2-40B4-BE49-F238E27FC236}">
                <a16:creationId xmlns:a16="http://schemas.microsoft.com/office/drawing/2014/main" id="{6048AA57-3409-42A1-97C4-DAAAA9B32C8E}"/>
              </a:ext>
            </a:extLst>
          </p:cNvPr>
          <p:cNvSpPr txBox="1">
            <a:spLocks/>
          </p:cNvSpPr>
          <p:nvPr/>
        </p:nvSpPr>
        <p:spPr>
          <a:xfrm>
            <a:off x="6469342" y="222367"/>
            <a:ext cx="1850424" cy="415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r"/>
            <a:r>
              <a:rPr lang="en-MY" sz="2000" b="1" dirty="0">
                <a:solidFill>
                  <a:schemeClr val="accent1">
                    <a:lumMod val="50000"/>
                  </a:schemeClr>
                </a:solidFill>
                <a:latin typeface="Roboto" panose="020B0604020202020204" charset="0"/>
                <a:ea typeface="Roboto" panose="020B0604020202020204" charset="0"/>
                <a:cs typeface="Courier New" panose="02070309020205020404" pitchFamily="49" charset="0"/>
              </a:rPr>
              <a:t>bit.ly/ionkerul</a:t>
            </a:r>
            <a:endParaRPr lang="en-MY" sz="2000" b="1" dirty="0">
              <a:solidFill>
                <a:schemeClr val="accent1">
                  <a:lumMod val="50000"/>
                </a:schemeClr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pic>
        <p:nvPicPr>
          <p:cNvPr id="9" name="Picture 2" descr="Icône Youtube HD⎪Vector illustrator (ai.) | Desain logo, Seni, Gambar">
            <a:extLst>
              <a:ext uri="{FF2B5EF4-FFF2-40B4-BE49-F238E27FC236}">
                <a16:creationId xmlns:a16="http://schemas.microsoft.com/office/drawing/2014/main" id="{80AEA450-DDAE-4607-B030-1DD0CB7C3F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18" b="16290"/>
          <a:stretch/>
        </p:blipFill>
        <p:spPr bwMode="auto">
          <a:xfrm>
            <a:off x="8181974" y="132539"/>
            <a:ext cx="935635" cy="594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Getting started with Cloud Firestore on React Native | Invertase">
            <a:extLst>
              <a:ext uri="{FF2B5EF4-FFF2-40B4-BE49-F238E27FC236}">
                <a16:creationId xmlns:a16="http://schemas.microsoft.com/office/drawing/2014/main" id="{E02ECAF8-309A-41B0-BDCC-B54E2D3E9E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70" t="25179" r="76704" b="27070"/>
          <a:stretch/>
        </p:blipFill>
        <p:spPr bwMode="auto">
          <a:xfrm>
            <a:off x="4724765" y="523577"/>
            <a:ext cx="1337387" cy="1511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12644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0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83736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Software to start Ionic?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678ABE3-9644-4B47-A5F5-EC6303BF7C2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1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do you need?</a:t>
            </a:r>
            <a:endParaRPr dirty="0"/>
          </a:p>
        </p:txBody>
      </p:sp>
      <p:sp>
        <p:nvSpPr>
          <p:cNvPr id="332" name="Google Shape;332;p41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/>
              <a:t>To run IONIC:</a:t>
            </a:r>
            <a:endParaRPr sz="1800" b="1" dirty="0"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 dirty="0"/>
              <a:t>Node Package Manager (NPM)</a:t>
            </a:r>
            <a:endParaRPr sz="1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 dirty="0"/>
              <a:t>Ionic Cordova Framework</a:t>
            </a:r>
          </a:p>
          <a:p>
            <a:pPr indent="-342900">
              <a:buSzPts val="1800"/>
              <a:buFont typeface="Roboto"/>
              <a:buAutoNum type="arabicPeriod"/>
            </a:pPr>
            <a:r>
              <a:rPr lang="en-MY" sz="1800" dirty="0"/>
              <a:t>Google Chrome Web Browser</a:t>
            </a:r>
          </a:p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800" dirty="0"/>
          </a:p>
        </p:txBody>
      </p:sp>
      <p:sp>
        <p:nvSpPr>
          <p:cNvPr id="333" name="Google Shape;333;p41"/>
          <p:cNvSpPr txBox="1">
            <a:spLocks noGrp="1"/>
          </p:cNvSpPr>
          <p:nvPr>
            <p:ph type="body" idx="2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/>
              <a:t>To </a:t>
            </a:r>
            <a:r>
              <a:rPr lang="en-MY" sz="1800" b="1" dirty="0"/>
              <a:t>develop/publish app</a:t>
            </a:r>
            <a:endParaRPr sz="1800" b="1" dirty="0"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 dirty="0"/>
              <a:t>VSCode OR any other IDE (with Typescript Plugin)</a:t>
            </a:r>
            <a:endParaRPr sz="1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 dirty="0"/>
              <a:t>Ionic </a:t>
            </a:r>
            <a:r>
              <a:rPr lang="en-MY" sz="1800" dirty="0"/>
              <a:t>Capacitor</a:t>
            </a:r>
          </a:p>
          <a:p>
            <a:pPr indent="-342900">
              <a:buSzPts val="1800"/>
              <a:buFont typeface="Roboto"/>
              <a:buAutoNum type="arabicPeriod"/>
            </a:pPr>
            <a:r>
              <a:rPr lang="en-US" sz="1800" dirty="0"/>
              <a:t>Android SDK or </a:t>
            </a:r>
            <a:r>
              <a:rPr lang="en-US" sz="1800" dirty="0" err="1"/>
              <a:t>Xcode</a:t>
            </a:r>
            <a:r>
              <a:rPr lang="en-US" sz="1800" dirty="0"/>
              <a:t> - </a:t>
            </a:r>
            <a:r>
              <a:rPr lang="en-US" sz="1800" i="1" dirty="0"/>
              <a:t>can be done later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endParaRPr sz="18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5BEFF9-C5E5-48B8-B392-09A0483E5E8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6D7CCCB-0761-4D7A-BCAE-D7D621E0C4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1060" y="0"/>
            <a:ext cx="4822940" cy="51434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DF4D0F6-8089-4B7D-813E-A2A4EF153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Download from </a:t>
            </a:r>
            <a:br>
              <a:rPr lang="en-MY" dirty="0"/>
            </a:br>
            <a:r>
              <a:rPr lang="en-MY" b="1" dirty="0"/>
              <a:t>nodejs.org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CDC746-C6A1-409D-AE55-09ABBBDA72AA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219526" y="1969862"/>
            <a:ext cx="3999900" cy="2710200"/>
          </a:xfrm>
        </p:spPr>
        <p:txBody>
          <a:bodyPr/>
          <a:lstStyle/>
          <a:p>
            <a:r>
              <a:rPr lang="en-MY" sz="2000" dirty="0"/>
              <a:t>Download and install the LTS version</a:t>
            </a:r>
          </a:p>
          <a:p>
            <a:r>
              <a:rPr lang="en-MY" sz="2000" dirty="0">
                <a:hlinkClick r:id="rId3"/>
              </a:rPr>
              <a:t>http://nodejs.org</a:t>
            </a:r>
            <a:r>
              <a:rPr lang="en-MY" sz="2000" dirty="0"/>
              <a:t>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E24607-5584-4897-BC67-7BAF4A9BC0C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  <p:pic>
        <p:nvPicPr>
          <p:cNvPr id="1026" name="Picture 2" descr="Node.js Logo PNG Transparent &amp; SVG Vector - Freebie Supply">
            <a:extLst>
              <a:ext uri="{FF2B5EF4-FFF2-40B4-BE49-F238E27FC236}">
                <a16:creationId xmlns:a16="http://schemas.microsoft.com/office/drawing/2014/main" id="{389DB03E-0DBF-4DB3-A435-AC53C3A20E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528" y="3205635"/>
            <a:ext cx="2894644" cy="1775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72219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8" descr="Android, logo, mobile, phone, s10plus, samsung, smartphone icon">
            <a:extLst>
              <a:ext uri="{FF2B5EF4-FFF2-40B4-BE49-F238E27FC236}">
                <a16:creationId xmlns:a16="http://schemas.microsoft.com/office/drawing/2014/main" id="{BC18CC6F-B5BE-4880-98D2-4ABE2165A6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56" t="6492" r="27711" b="7331"/>
          <a:stretch/>
        </p:blipFill>
        <p:spPr bwMode="auto">
          <a:xfrm>
            <a:off x="630966" y="423047"/>
            <a:ext cx="2267059" cy="440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5331C4AA-7A07-4D9D-B3E3-49BDABEE684D}"/>
              </a:ext>
            </a:extLst>
          </p:cNvPr>
          <p:cNvSpPr/>
          <p:nvPr/>
        </p:nvSpPr>
        <p:spPr>
          <a:xfrm>
            <a:off x="3872712" y="0"/>
            <a:ext cx="2668116" cy="5143500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815EAD-F3C1-4994-8414-BD3E54780F55}"/>
              </a:ext>
            </a:extLst>
          </p:cNvPr>
          <p:cNvSpPr/>
          <p:nvPr/>
        </p:nvSpPr>
        <p:spPr>
          <a:xfrm>
            <a:off x="5206770" y="0"/>
            <a:ext cx="393723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/>
          </a:p>
        </p:txBody>
      </p:sp>
      <p:pic>
        <p:nvPicPr>
          <p:cNvPr id="1032" name="Picture 8" descr="App, development, framework, htm, hybrid, ionic icon">
            <a:extLst>
              <a:ext uri="{FF2B5EF4-FFF2-40B4-BE49-F238E27FC236}">
                <a16:creationId xmlns:a16="http://schemas.microsoft.com/office/drawing/2014/main" id="{1D8747F4-A5C6-4731-8B94-B751B55210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182" y="1427307"/>
            <a:ext cx="2112133" cy="2112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3A777F0-9684-4117-915E-6BD09E360BA3}"/>
              </a:ext>
            </a:extLst>
          </p:cNvPr>
          <p:cNvSpPr txBox="1"/>
          <p:nvPr/>
        </p:nvSpPr>
        <p:spPr>
          <a:xfrm>
            <a:off x="3283864" y="1774287"/>
            <a:ext cx="364555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6000" b="1" i="1" dirty="0">
                <a:solidFill>
                  <a:schemeClr val="bg1"/>
                </a:solidFill>
              </a:rPr>
              <a:t>Ionic</a:t>
            </a:r>
            <a:br>
              <a:rPr lang="en-MY" sz="6000" b="1" i="1" dirty="0">
                <a:solidFill>
                  <a:schemeClr val="bg1"/>
                </a:solidFill>
              </a:rPr>
            </a:br>
            <a:r>
              <a:rPr lang="en-MY" sz="6000" b="1" i="1" dirty="0">
                <a:solidFill>
                  <a:schemeClr val="bg1"/>
                </a:solidFill>
              </a:rPr>
              <a:t>T01 Intro </a:t>
            </a:r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84512125-16D8-4C25-B29F-3B2D5B7F35A2}"/>
              </a:ext>
            </a:extLst>
          </p:cNvPr>
          <p:cNvSpPr/>
          <p:nvPr/>
        </p:nvSpPr>
        <p:spPr>
          <a:xfrm>
            <a:off x="8473648" y="3182970"/>
            <a:ext cx="598593" cy="1814168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1" name="Google Shape;71;p14">
            <a:extLst>
              <a:ext uri="{FF2B5EF4-FFF2-40B4-BE49-F238E27FC236}">
                <a16:creationId xmlns:a16="http://schemas.microsoft.com/office/drawing/2014/main" id="{B88C4D69-22C0-4590-B39F-813FDFEA11E9}"/>
              </a:ext>
            </a:extLst>
          </p:cNvPr>
          <p:cNvSpPr txBox="1">
            <a:spLocks/>
          </p:cNvSpPr>
          <p:nvPr/>
        </p:nvSpPr>
        <p:spPr>
          <a:xfrm>
            <a:off x="7221817" y="847685"/>
            <a:ext cx="1850424" cy="415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r"/>
            <a:r>
              <a:rPr lang="en-MY" sz="2000" b="1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  <a:cs typeface="Courier New" panose="02070309020205020404" pitchFamily="49" charset="0"/>
              </a:rPr>
              <a:t>bit.ly/ionkerul</a:t>
            </a:r>
            <a:endParaRPr lang="en-MY" sz="2000" b="1" dirty="0">
              <a:solidFill>
                <a:schemeClr val="bg1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pic>
        <p:nvPicPr>
          <p:cNvPr id="12" name="Picture 2" descr="Icône Youtube HD⎪Vector illustrator (ai.) | Desain logo, Seni, Gambar">
            <a:extLst>
              <a:ext uri="{FF2B5EF4-FFF2-40B4-BE49-F238E27FC236}">
                <a16:creationId xmlns:a16="http://schemas.microsoft.com/office/drawing/2014/main" id="{8A130560-C6C5-491B-825D-A554EC3264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18" b="16290"/>
          <a:stretch/>
        </p:blipFill>
        <p:spPr bwMode="auto">
          <a:xfrm>
            <a:off x="7874886" y="132539"/>
            <a:ext cx="1242724" cy="790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76068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9AB2D28-0AC5-4CDC-A153-44F22360C8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6898" y="654997"/>
            <a:ext cx="5947102" cy="4488504"/>
          </a:xfrm>
          <a:prstGeom prst="rect">
            <a:avLst/>
          </a:prstGeom>
        </p:spPr>
      </p:pic>
      <p:sp>
        <p:nvSpPr>
          <p:cNvPr id="338" name="Google Shape;338;p42"/>
          <p:cNvSpPr txBox="1">
            <a:spLocks noGrp="1"/>
          </p:cNvSpPr>
          <p:nvPr>
            <p:ph type="body" idx="4294967295"/>
          </p:nvPr>
        </p:nvSpPr>
        <p:spPr>
          <a:xfrm>
            <a:off x="444364" y="830093"/>
            <a:ext cx="4173032" cy="13068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3600" dirty="0">
                <a:latin typeface="Courier New"/>
                <a:ea typeface="Courier New"/>
                <a:cs typeface="Courier New"/>
                <a:sym typeface="Courier New"/>
              </a:rPr>
              <a:t>node -v</a:t>
            </a:r>
            <a:endParaRPr sz="36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3600" dirty="0">
                <a:latin typeface="Courier New"/>
                <a:ea typeface="Courier New"/>
                <a:cs typeface="Courier New"/>
                <a:sym typeface="Courier New"/>
              </a:rPr>
              <a:t>npm -v</a:t>
            </a:r>
            <a:endParaRPr sz="36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330D90C-279C-4BB2-BD63-E1B04B5CB5E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solidFill>
                  <a:schemeClr val="bg1"/>
                </a:solidFill>
              </a:rPr>
              <a:t>20</a:t>
            </a:fld>
            <a:endParaRPr lang="en" dirty="0">
              <a:solidFill>
                <a:schemeClr val="bg1"/>
              </a:solidFill>
            </a:endParaRPr>
          </a:p>
        </p:txBody>
      </p:sp>
      <p:sp>
        <p:nvSpPr>
          <p:cNvPr id="5" name="Google Shape;331;p41">
            <a:extLst>
              <a:ext uri="{FF2B5EF4-FFF2-40B4-BE49-F238E27FC236}">
                <a16:creationId xmlns:a16="http://schemas.microsoft.com/office/drawing/2014/main" id="{C6ED84D3-5795-4FA3-AE73-88362072EA1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55168" y="129702"/>
            <a:ext cx="8222100" cy="52529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spcBef>
                <a:spcPts val="1600"/>
              </a:spcBef>
              <a:buSzPts val="3600"/>
            </a:pPr>
            <a:r>
              <a:rPr lang="en-US" sz="2000" dirty="0"/>
              <a:t>After install NodeJS from nodejs.org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43"/>
          <p:cNvSpPr txBox="1">
            <a:spLocks noGrp="1"/>
          </p:cNvSpPr>
          <p:nvPr>
            <p:ph type="body" idx="4294967295"/>
          </p:nvPr>
        </p:nvSpPr>
        <p:spPr>
          <a:xfrm>
            <a:off x="196850" y="1216650"/>
            <a:ext cx="8946900" cy="31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 b="1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3600"/>
              <a:t>2. From command terminal run:</a:t>
            </a:r>
            <a:endParaRPr sz="36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3300">
                <a:latin typeface="Courier New"/>
                <a:ea typeface="Courier New"/>
                <a:cs typeface="Courier New"/>
                <a:sym typeface="Courier New"/>
              </a:rPr>
              <a:t>npm install -g ionic cordova</a:t>
            </a:r>
            <a:endParaRPr sz="33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06A25D9-3AB8-40EC-995E-477CC92F095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21</a:t>
            </a:fld>
            <a:endParaRPr lang="en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44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83736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Now, let’s install the tools</a:t>
            </a: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29CDCDA-385C-47B6-8596-393732192CB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22</a:t>
            </a:fld>
            <a:endParaRPr lang="en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45"/>
          <p:cNvSpPr txBox="1"/>
          <p:nvPr/>
        </p:nvSpPr>
        <p:spPr>
          <a:xfrm>
            <a:off x="994650" y="1272600"/>
            <a:ext cx="7154700" cy="259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"/>
              <a:buAutoNum type="arabicPeriod"/>
            </a:pPr>
            <a:r>
              <a:rPr lang="en" sz="24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Install VSCode/</a:t>
            </a:r>
            <a:r>
              <a:rPr lang="en-MY" sz="24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sublime</a:t>
            </a: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"/>
              <a:buAutoNum type="arabicPeriod"/>
            </a:pPr>
            <a:r>
              <a:rPr lang="en-MY" sz="24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NodeJS</a:t>
            </a: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"/>
              <a:buAutoNum type="arabicPeriod"/>
            </a:pPr>
            <a:r>
              <a:rPr lang="en-MY" sz="24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Tutorial is here </a:t>
            </a:r>
            <a:r>
              <a:rPr lang="en-MY" sz="24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bit.ly/</a:t>
            </a:r>
            <a:r>
              <a:rPr lang="en-MY" sz="2400" dirty="0" err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ionickerul</a:t>
            </a:r>
            <a:endParaRPr lang="en-MY" sz="24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"/>
              <a:buAutoNum type="arabicPeriod"/>
            </a:pPr>
            <a:r>
              <a:rPr lang="en" sz="24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Install Google Chrome Browser </a:t>
            </a:r>
            <a:endParaRPr sz="24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(</a:t>
            </a:r>
            <a:r>
              <a:rPr lang="en" sz="2400" i="1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If you don’t have, you should</a:t>
            </a:r>
            <a:r>
              <a:rPr lang="en" sz="24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 sz="24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BF239CF-FA1A-474F-BD44-09D1573C125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23</a:t>
            </a:fld>
            <a:endParaRPr lang="en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46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8390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Before we start coding, some basic stuff...</a:t>
            </a: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886683F-F34C-4E8A-A50F-1DAF8B2F9C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24</a:t>
            </a:fld>
            <a:endParaRPr lang="en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47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8390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-HTML?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-CSS ?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-TypeScript ?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000824B-E039-4DED-990A-15420B522A2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25</a:t>
            </a:fld>
            <a:endParaRPr lang="en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ontrollers in Ionic/Angular - tutorials - Ionic Forum">
            <a:extLst>
              <a:ext uri="{FF2B5EF4-FFF2-40B4-BE49-F238E27FC236}">
                <a16:creationId xmlns:a16="http://schemas.microsoft.com/office/drawing/2014/main" id="{1A55C795-C8DE-4E2D-8056-F76E9E990E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605" y="992222"/>
            <a:ext cx="8738480" cy="3276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Google Shape;331;p41">
            <a:extLst>
              <a:ext uri="{FF2B5EF4-FFF2-40B4-BE49-F238E27FC236}">
                <a16:creationId xmlns:a16="http://schemas.microsoft.com/office/drawing/2014/main" id="{27381C4F-ECDC-47C0-8FA6-AE13938E64A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55168" y="129702"/>
            <a:ext cx="8222100" cy="52529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spcBef>
                <a:spcPts val="1600"/>
              </a:spcBef>
              <a:buSzPts val="3600"/>
            </a:pPr>
            <a:r>
              <a:rPr lang="en-US" sz="2000" dirty="0"/>
              <a:t>Simple MVC in Ionic</a:t>
            </a:r>
          </a:p>
        </p:txBody>
      </p:sp>
      <p:sp>
        <p:nvSpPr>
          <p:cNvPr id="21" name="Google Shape;331;p41">
            <a:extLst>
              <a:ext uri="{FF2B5EF4-FFF2-40B4-BE49-F238E27FC236}">
                <a16:creationId xmlns:a16="http://schemas.microsoft.com/office/drawing/2014/main" id="{4948F035-BCA8-46B0-BE80-A626407252AD}"/>
              </a:ext>
            </a:extLst>
          </p:cNvPr>
          <p:cNvSpPr txBox="1">
            <a:spLocks/>
          </p:cNvSpPr>
          <p:nvPr/>
        </p:nvSpPr>
        <p:spPr>
          <a:xfrm>
            <a:off x="460949" y="4419600"/>
            <a:ext cx="8537135" cy="525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>
              <a:spcBef>
                <a:spcPts val="1600"/>
              </a:spcBef>
              <a:buSzPts val="3600"/>
            </a:pPr>
            <a:r>
              <a:rPr lang="en-US" sz="2000" dirty="0">
                <a:solidFill>
                  <a:schemeClr val="bg2"/>
                </a:solidFill>
              </a:rPr>
              <a:t>.HTML		           |  	.TS		|    services .TS /Model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49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</a:t>
            </a:r>
            <a:endParaRPr/>
          </a:p>
        </p:txBody>
      </p:sp>
      <p:sp>
        <p:nvSpPr>
          <p:cNvPr id="389" name="Google Shape;389;p49"/>
          <p:cNvSpPr txBox="1"/>
          <p:nvPr/>
        </p:nvSpPr>
        <p:spPr>
          <a:xfrm>
            <a:off x="284750" y="809800"/>
            <a:ext cx="7483800" cy="4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-Hyper Text Mark Up Language (HTML)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-Used to display the interface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-Write in tags, </a:t>
            </a:r>
            <a:endParaRPr/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-Example- 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&lt;strong&gt;Hello&lt;/strong&gt;</a:t>
            </a:r>
            <a:r>
              <a:rPr lang="en"/>
              <a:t> → </a:t>
            </a:r>
            <a:r>
              <a:rPr lang="en" b="1"/>
              <a:t>Hello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-Ionic has its own built in tags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&lt;ion-list&gt;&lt;/ion-list&gt;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&lt;ion-item&gt;&lt;/ion-item&gt;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&lt;ion-grid&gt;&lt;/ion-grid&gt;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-HTML in Ionic is “AngularJS Flavoured”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-Have to use Angular Syntax for data and clicks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-Example- (click), *ngFor etc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90" name="Google Shape;390;p49"/>
          <p:cNvPicPr preferRelativeResize="0"/>
          <p:nvPr/>
        </p:nvPicPr>
        <p:blipFill rotWithShape="1">
          <a:blip r:embed="rId3">
            <a:alphaModFix/>
          </a:blip>
          <a:srcRect r="75970"/>
          <a:stretch/>
        </p:blipFill>
        <p:spPr>
          <a:xfrm>
            <a:off x="6214200" y="1737075"/>
            <a:ext cx="1554351" cy="22122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732A398-AB99-487B-8F26-25B3946B5F7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27</a:t>
            </a:fld>
            <a:endParaRPr lang="en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0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 or SCSS</a:t>
            </a:r>
            <a:endParaRPr/>
          </a:p>
        </p:txBody>
      </p:sp>
      <p:sp>
        <p:nvSpPr>
          <p:cNvPr id="396" name="Google Shape;396;p50"/>
          <p:cNvSpPr txBox="1"/>
          <p:nvPr/>
        </p:nvSpPr>
        <p:spPr>
          <a:xfrm>
            <a:off x="275850" y="818700"/>
            <a:ext cx="4761000" cy="420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-Cascading Style Sheets (CSS)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-Used for styling, very straightforward</a:t>
            </a:r>
            <a:endParaRPr sz="18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-Each generated Ionic page comes with built in own CSS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-Can assist in ‘theming’ the app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-Ionic has standard built in colours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600">
                <a:latin typeface="Roboto"/>
                <a:ea typeface="Roboto"/>
                <a:cs typeface="Roboto"/>
                <a:sym typeface="Roboto"/>
              </a:rPr>
              <a:t>Primary, Secondary, Danger, Light &amp; Dark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7" name="Google Shape;397;p50"/>
          <p:cNvSpPr txBox="1"/>
          <p:nvPr/>
        </p:nvSpPr>
        <p:spPr>
          <a:xfrm>
            <a:off x="5925550" y="4022250"/>
            <a:ext cx="2883300" cy="3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Built in colours that can be added/edited</a:t>
            </a:r>
            <a:endParaRPr/>
          </a:p>
        </p:txBody>
      </p:sp>
      <p:pic>
        <p:nvPicPr>
          <p:cNvPr id="398" name="Google Shape;398;p50"/>
          <p:cNvPicPr preferRelativeResize="0"/>
          <p:nvPr/>
        </p:nvPicPr>
        <p:blipFill rotWithShape="1">
          <a:blip r:embed="rId3">
            <a:alphaModFix/>
          </a:blip>
          <a:srcRect l="23342" r="54273"/>
          <a:stretch/>
        </p:blipFill>
        <p:spPr>
          <a:xfrm>
            <a:off x="4675062" y="2330925"/>
            <a:ext cx="1250489" cy="191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10375" y="1291461"/>
            <a:ext cx="3233624" cy="25605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37638-38DF-4777-A025-5A96BF7609D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28</a:t>
            </a:fld>
            <a:endParaRPr lang="en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428CB-D8A8-4B86-AD58-2773C849D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Class Function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F1DB10-C38A-4DCD-9A41-275EB6A8A1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921" y="99237"/>
            <a:ext cx="7321815" cy="5020825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20ADA6-9AFF-4C0B-A964-5FC1424044F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29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3017237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96CE1-35C5-44CD-9C98-A5B0A7CC4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CD98DF-9FF3-43C1-B97A-E35EBEFCA7F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1DB9D5-D701-47BD-8D7C-35DBB52354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9328"/>
            <a:ext cx="9144000" cy="4464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8989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54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8132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Hello World </a:t>
            </a:r>
            <a:r>
              <a:rPr lang="en-MY" dirty="0"/>
              <a:t>ionic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2AC0614-97B8-4BD6-B267-5242946B6EF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30</a:t>
            </a:fld>
            <a:endParaRPr lang="en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55"/>
          <p:cNvSpPr txBox="1">
            <a:spLocks noGrp="1"/>
          </p:cNvSpPr>
          <p:nvPr>
            <p:ph type="body" idx="4294967295"/>
          </p:nvPr>
        </p:nvSpPr>
        <p:spPr>
          <a:xfrm>
            <a:off x="482850" y="1216650"/>
            <a:ext cx="81783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 b="1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3600" dirty="0"/>
              <a:t>1. Start a project</a:t>
            </a:r>
            <a:endParaRPr sz="3600"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3200" dirty="0">
                <a:latin typeface="Courier New"/>
                <a:ea typeface="Courier New"/>
                <a:cs typeface="Courier New"/>
                <a:sym typeface="Courier New"/>
              </a:rPr>
              <a:t>ionic start </a:t>
            </a:r>
            <a:r>
              <a:rPr lang="en-MY" sz="3200" b="1" dirty="0">
                <a:latin typeface="Courier New"/>
                <a:ea typeface="Courier New"/>
                <a:cs typeface="Courier New"/>
                <a:sym typeface="Courier New"/>
              </a:rPr>
              <a:t>appfstm</a:t>
            </a:r>
            <a:r>
              <a:rPr lang="en" sz="3200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MY" sz="3200" dirty="0">
                <a:latin typeface="Courier New"/>
                <a:ea typeface="Courier New"/>
                <a:cs typeface="Courier New"/>
                <a:sym typeface="Courier New"/>
              </a:rPr>
              <a:t>tabs</a:t>
            </a:r>
            <a:endParaRPr sz="32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DF13E8-0DC0-4239-8D22-60B25AC9FB6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31</a:t>
            </a:fld>
            <a:endParaRPr lang="en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56"/>
          <p:cNvSpPr txBox="1">
            <a:spLocks noGrp="1"/>
          </p:cNvSpPr>
          <p:nvPr>
            <p:ph type="body" idx="4294967295"/>
          </p:nvPr>
        </p:nvSpPr>
        <p:spPr>
          <a:xfrm>
            <a:off x="482850" y="1216650"/>
            <a:ext cx="81783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 b="1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3600" dirty="0"/>
              <a:t>2. CD into Directory &amp; Run the project</a:t>
            </a:r>
            <a:endParaRPr sz="3600"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3200" dirty="0">
                <a:latin typeface="Courier New"/>
                <a:ea typeface="Courier New"/>
                <a:cs typeface="Courier New"/>
                <a:sym typeface="Courier New"/>
              </a:rPr>
              <a:t>ionic serve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5FEE474-7C15-4758-8243-3B256371AB3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32</a:t>
            </a:fld>
            <a:endParaRPr lang="en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A3DD7AE-9BCB-4A0F-936B-82B55C9297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1142" y="-29046"/>
            <a:ext cx="3146749" cy="517254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7D85525-243D-4AA2-B5A9-038FA9E42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Next tab2 and tab3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6E602E3-0913-4A0A-A7BF-8544B5B79BA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33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F37C35-28EB-490E-A996-8A1A259DC2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4799" y="156205"/>
            <a:ext cx="3113310" cy="49330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3FE596D-638A-41F8-9520-77C4675357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752" y="542608"/>
            <a:ext cx="2803945" cy="4498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01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8" descr="Android, logo, mobile, phone, s10plus, samsung, smartphone icon">
            <a:extLst>
              <a:ext uri="{FF2B5EF4-FFF2-40B4-BE49-F238E27FC236}">
                <a16:creationId xmlns:a16="http://schemas.microsoft.com/office/drawing/2014/main" id="{BC18CC6F-B5BE-4880-98D2-4ABE2165A6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56" t="6492" r="27711" b="7331"/>
          <a:stretch/>
        </p:blipFill>
        <p:spPr bwMode="auto">
          <a:xfrm>
            <a:off x="630966" y="423047"/>
            <a:ext cx="2267059" cy="440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5331C4AA-7A07-4D9D-B3E3-49BDABEE684D}"/>
              </a:ext>
            </a:extLst>
          </p:cNvPr>
          <p:cNvSpPr/>
          <p:nvPr/>
        </p:nvSpPr>
        <p:spPr>
          <a:xfrm>
            <a:off x="3872712" y="0"/>
            <a:ext cx="2668116" cy="5143500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815EAD-F3C1-4994-8414-BD3E54780F55}"/>
              </a:ext>
            </a:extLst>
          </p:cNvPr>
          <p:cNvSpPr/>
          <p:nvPr/>
        </p:nvSpPr>
        <p:spPr>
          <a:xfrm>
            <a:off x="5206770" y="0"/>
            <a:ext cx="393723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34</a:t>
            </a:fld>
            <a:endParaRPr lang="en"/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84512125-16D8-4C25-B29F-3B2D5B7F35A2}"/>
              </a:ext>
            </a:extLst>
          </p:cNvPr>
          <p:cNvSpPr/>
          <p:nvPr/>
        </p:nvSpPr>
        <p:spPr>
          <a:xfrm>
            <a:off x="8473648" y="3182970"/>
            <a:ext cx="598593" cy="1814168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E0E7A3-65FF-4CBE-9719-052D63E7DE13}"/>
              </a:ext>
            </a:extLst>
          </p:cNvPr>
          <p:cNvSpPr txBox="1"/>
          <p:nvPr/>
        </p:nvSpPr>
        <p:spPr>
          <a:xfrm>
            <a:off x="2905417" y="1960530"/>
            <a:ext cx="5870517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MY" sz="4800" b="1" i="1" dirty="0">
                <a:solidFill>
                  <a:schemeClr val="bg1"/>
                </a:solidFill>
              </a:rPr>
              <a:t>T02 HTML interface</a:t>
            </a:r>
          </a:p>
          <a:p>
            <a:r>
              <a:rPr lang="en-MY" sz="3600" b="1" i="1" dirty="0">
                <a:solidFill>
                  <a:schemeClr val="bg1"/>
                </a:solidFill>
              </a:rPr>
              <a:t>(antaramuka)</a:t>
            </a:r>
          </a:p>
        </p:txBody>
      </p:sp>
      <p:sp>
        <p:nvSpPr>
          <p:cNvPr id="16" name="Google Shape;71;p14">
            <a:extLst>
              <a:ext uri="{FF2B5EF4-FFF2-40B4-BE49-F238E27FC236}">
                <a16:creationId xmlns:a16="http://schemas.microsoft.com/office/drawing/2014/main" id="{B7AA953B-6910-4576-A4BF-DDBC83D805D7}"/>
              </a:ext>
            </a:extLst>
          </p:cNvPr>
          <p:cNvSpPr txBox="1">
            <a:spLocks/>
          </p:cNvSpPr>
          <p:nvPr/>
        </p:nvSpPr>
        <p:spPr>
          <a:xfrm>
            <a:off x="7293576" y="661085"/>
            <a:ext cx="1850424" cy="415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r"/>
            <a:r>
              <a:rPr lang="en-MY" sz="1400" b="1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  <a:cs typeface="Courier New" panose="02070309020205020404" pitchFamily="49" charset="0"/>
              </a:rPr>
              <a:t>bit.ly/ionkerul</a:t>
            </a:r>
            <a:endParaRPr lang="en-MY" sz="1400" b="1" dirty="0">
              <a:solidFill>
                <a:schemeClr val="bg1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pic>
        <p:nvPicPr>
          <p:cNvPr id="17" name="Picture 2" descr="Icône Youtube HD⎪Vector illustrator (ai.) | Desain logo, Seni, Gambar">
            <a:extLst>
              <a:ext uri="{FF2B5EF4-FFF2-40B4-BE49-F238E27FC236}">
                <a16:creationId xmlns:a16="http://schemas.microsoft.com/office/drawing/2014/main" id="{00F9FBA2-B7A3-4D46-A0E0-B10FED2E18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18" b="16290"/>
          <a:stretch/>
        </p:blipFill>
        <p:spPr bwMode="auto">
          <a:xfrm>
            <a:off x="8242952" y="228226"/>
            <a:ext cx="901048" cy="572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7D4081B2-0681-4EBB-8DE6-D33313B63787}"/>
              </a:ext>
            </a:extLst>
          </p:cNvPr>
          <p:cNvSpPr/>
          <p:nvPr/>
        </p:nvSpPr>
        <p:spPr>
          <a:xfrm>
            <a:off x="854529" y="2297839"/>
            <a:ext cx="1754581" cy="843643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768C7E8-F010-4C40-80C1-11F42A6726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2704" y="2439897"/>
            <a:ext cx="1610927" cy="543688"/>
          </a:xfrm>
          <a:prstGeom prst="rect">
            <a:avLst/>
          </a:prstGeom>
        </p:spPr>
      </p:pic>
      <p:pic>
        <p:nvPicPr>
          <p:cNvPr id="1026" name="Picture 2" descr="HTML5 Logo transparent PNG - StickPNG">
            <a:extLst>
              <a:ext uri="{FF2B5EF4-FFF2-40B4-BE49-F238E27FC236}">
                <a16:creationId xmlns:a16="http://schemas.microsoft.com/office/drawing/2014/main" id="{9B0AB47B-FCB2-4577-8FBB-7FD414322D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644" y="929219"/>
            <a:ext cx="1276350" cy="1276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87548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55"/>
          <p:cNvSpPr txBox="1">
            <a:spLocks noGrp="1"/>
          </p:cNvSpPr>
          <p:nvPr>
            <p:ph type="body" idx="4294967295"/>
          </p:nvPr>
        </p:nvSpPr>
        <p:spPr>
          <a:xfrm>
            <a:off x="482850" y="1216650"/>
            <a:ext cx="81783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 b="1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3600" dirty="0"/>
              <a:t>1. Start a project</a:t>
            </a:r>
            <a:endParaRPr sz="3600"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3200" dirty="0">
                <a:latin typeface="Courier New"/>
                <a:ea typeface="Courier New"/>
                <a:cs typeface="Courier New"/>
                <a:sym typeface="Courier New"/>
              </a:rPr>
              <a:t>ionic start </a:t>
            </a:r>
            <a:r>
              <a:rPr lang="en-MY" sz="3200" b="1" dirty="0">
                <a:latin typeface="Courier New"/>
                <a:ea typeface="Courier New"/>
                <a:cs typeface="Courier New"/>
                <a:sym typeface="Courier New"/>
              </a:rPr>
              <a:t>appfstm</a:t>
            </a:r>
            <a:r>
              <a:rPr lang="en" sz="3200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MY" sz="3200" dirty="0">
                <a:latin typeface="Courier New"/>
                <a:ea typeface="Courier New"/>
                <a:cs typeface="Courier New"/>
                <a:sym typeface="Courier New"/>
              </a:rPr>
              <a:t>tabs</a:t>
            </a:r>
            <a:endParaRPr sz="32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DF13E8-0DC0-4239-8D22-60B25AC9FB6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956108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56"/>
          <p:cNvSpPr txBox="1">
            <a:spLocks noGrp="1"/>
          </p:cNvSpPr>
          <p:nvPr>
            <p:ph type="body" idx="4294967295"/>
          </p:nvPr>
        </p:nvSpPr>
        <p:spPr>
          <a:xfrm>
            <a:off x="482850" y="1216650"/>
            <a:ext cx="81783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 b="1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3600" dirty="0"/>
              <a:t>2. CD into Directory &amp; Run the project</a:t>
            </a:r>
            <a:endParaRPr sz="3600"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3200" dirty="0">
                <a:latin typeface="Courier New"/>
                <a:ea typeface="Courier New"/>
                <a:cs typeface="Courier New"/>
                <a:sym typeface="Courier New"/>
              </a:rPr>
              <a:t>ionic serve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5FEE474-7C15-4758-8243-3B256371AB3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31163617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00C4FA-00AF-44D2-BB6D-329C32C43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Output : ionic serve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4CA852C-36D1-46FC-94EC-23C489AFA7E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37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134484-5B53-4A49-AAD6-2E7E6B4DE9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894"/>
          <a:stretch/>
        </p:blipFill>
        <p:spPr>
          <a:xfrm>
            <a:off x="975361" y="661355"/>
            <a:ext cx="6951096" cy="4482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0113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85D07DC-2BE2-4EEB-B820-C6DF673D48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370"/>
          <a:stretch/>
        </p:blipFill>
        <p:spPr>
          <a:xfrm>
            <a:off x="0" y="517050"/>
            <a:ext cx="9144000" cy="46101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7B06DD6-6EF0-44F0-A00B-44CC0BFC0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Always refer to documentations: </a:t>
            </a:r>
            <a:r>
              <a:rPr lang="en-MY" dirty="0">
                <a:hlinkClick r:id="rId3"/>
              </a:rPr>
              <a:t>https://ionicframework.com/docs</a:t>
            </a:r>
            <a:endParaRPr lang="en-MY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3DFB86A-29BA-4D48-9E9E-DDC150F745A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5204865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49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</a:t>
            </a:r>
            <a:endParaRPr/>
          </a:p>
        </p:txBody>
      </p:sp>
      <p:sp>
        <p:nvSpPr>
          <p:cNvPr id="389" name="Google Shape;389;p49"/>
          <p:cNvSpPr txBox="1"/>
          <p:nvPr/>
        </p:nvSpPr>
        <p:spPr>
          <a:xfrm>
            <a:off x="284750" y="809800"/>
            <a:ext cx="7483800" cy="4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-Hyper Text Mark Up Language (HTML)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-Used to display the interface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-Write in tags, </a:t>
            </a:r>
            <a:endParaRPr/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-Example- 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&lt;strong&gt;Hello&lt;/strong&gt;</a:t>
            </a:r>
            <a:r>
              <a:rPr lang="en"/>
              <a:t> → </a:t>
            </a:r>
            <a:r>
              <a:rPr lang="en" b="1"/>
              <a:t>Hello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-Ionic has its own built in tags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&lt;ion-list&gt;&lt;/ion-list&gt;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&lt;ion-item&gt;&lt;/ion-item&gt;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&lt;ion-grid&gt;&lt;/ion-grid&gt;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-HTML in Ionic is “AngularJS Flavoured”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-Have to use Angular Syntax for data and clicks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-Example- (click), *ngFor etc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90" name="Google Shape;390;p49"/>
          <p:cNvPicPr preferRelativeResize="0"/>
          <p:nvPr/>
        </p:nvPicPr>
        <p:blipFill rotWithShape="1">
          <a:blip r:embed="rId3">
            <a:alphaModFix/>
          </a:blip>
          <a:srcRect r="75970"/>
          <a:stretch/>
        </p:blipFill>
        <p:spPr>
          <a:xfrm>
            <a:off x="6214200" y="1737075"/>
            <a:ext cx="1554351" cy="22122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732A398-AB99-487B-8F26-25B3946B5F7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653100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4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IONIC FRAMEWORK</a:t>
            </a: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86B96BA-1FBF-4E7A-95EE-93CB2BE0D3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0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 or SCSS</a:t>
            </a:r>
            <a:endParaRPr/>
          </a:p>
        </p:txBody>
      </p:sp>
      <p:sp>
        <p:nvSpPr>
          <p:cNvPr id="396" name="Google Shape;396;p50"/>
          <p:cNvSpPr txBox="1"/>
          <p:nvPr/>
        </p:nvSpPr>
        <p:spPr>
          <a:xfrm>
            <a:off x="275850" y="818700"/>
            <a:ext cx="4761000" cy="420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-Cascading Style Sheets (CSS)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-Used for styling, very straightforward</a:t>
            </a:r>
            <a:endParaRPr sz="18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-Each generated Ionic page comes with built in own CSS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-Can assist in ‘theming’ the app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-Ionic has standard built in colours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600">
                <a:latin typeface="Roboto"/>
                <a:ea typeface="Roboto"/>
                <a:cs typeface="Roboto"/>
                <a:sym typeface="Roboto"/>
              </a:rPr>
              <a:t>Primary, Secondary, Danger, Light &amp; Dark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7" name="Google Shape;397;p50"/>
          <p:cNvSpPr txBox="1"/>
          <p:nvPr/>
        </p:nvSpPr>
        <p:spPr>
          <a:xfrm>
            <a:off x="5925550" y="4022250"/>
            <a:ext cx="2883300" cy="3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Built in colours that can be added/edited</a:t>
            </a:r>
            <a:endParaRPr/>
          </a:p>
        </p:txBody>
      </p:sp>
      <p:pic>
        <p:nvPicPr>
          <p:cNvPr id="398" name="Google Shape;398;p50"/>
          <p:cNvPicPr preferRelativeResize="0"/>
          <p:nvPr/>
        </p:nvPicPr>
        <p:blipFill rotWithShape="1">
          <a:blip r:embed="rId3">
            <a:alphaModFix/>
          </a:blip>
          <a:srcRect l="23342" r="54273"/>
          <a:stretch/>
        </p:blipFill>
        <p:spPr>
          <a:xfrm>
            <a:off x="4675062" y="2330925"/>
            <a:ext cx="1250489" cy="191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10375" y="1291461"/>
            <a:ext cx="3233624" cy="25605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37638-38DF-4777-A025-5A96BF7609D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088336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A3DD7AE-9BCB-4A0F-936B-82B55C9297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1142" y="-29046"/>
            <a:ext cx="3146749" cy="517254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7D85525-243D-4AA2-B5A9-038FA9E42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Next tab2 and tab3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6E602E3-0913-4A0A-A7BF-8544B5B79BA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41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F37C35-28EB-490E-A996-8A1A259DC2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4799" y="156205"/>
            <a:ext cx="3113310" cy="49330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3FE596D-638A-41F8-9520-77C4675357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752" y="542608"/>
            <a:ext cx="2803945" cy="4498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81579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D7662-F5CA-4C97-94BD-F8971955D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Some interface cosmetics: src/app/tabs/tabs.page.html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A0B713B-91CA-4207-8B1B-BAF20ACA21A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42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76533E3-C8D8-4AF0-96F9-65733D9939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532" y="619050"/>
            <a:ext cx="8043467" cy="452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3586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D049D5-4D14-4E08-AC5D-242C803CEF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More interface cosmetics: src/app/tab1/tab1.page.html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E10AF1D-D463-45A7-B905-DBB4BEF5270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43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4C31658-4268-4DB4-A9DC-D9E8EE77F9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8698" y="618018"/>
            <a:ext cx="8045302" cy="4525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1510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93347-43A5-41C9-B7CF-DB42A438E6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Run ionic serve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465A63-C33D-4276-B5FE-BFC2BA75ADB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44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64CE37-6EC0-483B-BCD2-514AD8C09A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4220" y="367973"/>
            <a:ext cx="2820222" cy="452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70359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85525-243D-4AA2-B5A9-038FA9E42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Next tab2 and tab3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6E602E3-0913-4A0A-A7BF-8544B5B79BA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45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F37C35-28EB-490E-A996-8A1A259DC2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4727" y="144986"/>
            <a:ext cx="3154646" cy="49985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A3DD7AE-9BCB-4A0F-936B-82B55C9297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4218" y="128636"/>
            <a:ext cx="3146749" cy="4998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01159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63"/>
          <p:cNvSpPr txBox="1">
            <a:spLocks noGrp="1"/>
          </p:cNvSpPr>
          <p:nvPr>
            <p:ph type="title"/>
          </p:nvPr>
        </p:nvSpPr>
        <p:spPr>
          <a:xfrm>
            <a:off x="460950" y="1620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Codes &amp; slides</a:t>
            </a:r>
            <a:r>
              <a:rPr lang="en-MY" b="1" dirty="0"/>
              <a:t> github.com/khirulnizam/ionic5</a:t>
            </a:r>
            <a:endParaRPr b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A2FACE2-8EA9-45A1-B922-1F8593E59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504815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8" descr="Android, logo, mobile, phone, s10plus, samsung, smartphone icon">
            <a:extLst>
              <a:ext uri="{FF2B5EF4-FFF2-40B4-BE49-F238E27FC236}">
                <a16:creationId xmlns:a16="http://schemas.microsoft.com/office/drawing/2014/main" id="{BC18CC6F-B5BE-4880-98D2-4ABE2165A6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56" t="6492" r="27711" b="7331"/>
          <a:stretch/>
        </p:blipFill>
        <p:spPr bwMode="auto">
          <a:xfrm>
            <a:off x="630966" y="423047"/>
            <a:ext cx="2267059" cy="440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5331C4AA-7A07-4D9D-B3E3-49BDABEE684D}"/>
              </a:ext>
            </a:extLst>
          </p:cNvPr>
          <p:cNvSpPr/>
          <p:nvPr/>
        </p:nvSpPr>
        <p:spPr>
          <a:xfrm>
            <a:off x="3867689" y="0"/>
            <a:ext cx="2668116" cy="5143500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815EAD-F3C1-4994-8414-BD3E54780F55}"/>
              </a:ext>
            </a:extLst>
          </p:cNvPr>
          <p:cNvSpPr/>
          <p:nvPr/>
        </p:nvSpPr>
        <p:spPr>
          <a:xfrm>
            <a:off x="5206770" y="0"/>
            <a:ext cx="393723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47</a:t>
            </a:fld>
            <a:endParaRPr lang="en"/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84512125-16D8-4C25-B29F-3B2D5B7F35A2}"/>
              </a:ext>
            </a:extLst>
          </p:cNvPr>
          <p:cNvSpPr/>
          <p:nvPr/>
        </p:nvSpPr>
        <p:spPr>
          <a:xfrm>
            <a:off x="8473648" y="3182970"/>
            <a:ext cx="598593" cy="1814168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E0E7A3-65FF-4CBE-9719-052D63E7DE13}"/>
              </a:ext>
            </a:extLst>
          </p:cNvPr>
          <p:cNvSpPr txBox="1"/>
          <p:nvPr/>
        </p:nvSpPr>
        <p:spPr>
          <a:xfrm>
            <a:off x="3241240" y="2019243"/>
            <a:ext cx="413446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4800" b="1" i="1" dirty="0">
                <a:solidFill>
                  <a:schemeClr val="bg1"/>
                </a:solidFill>
              </a:rPr>
              <a:t>T03 Navigasi</a:t>
            </a:r>
          </a:p>
          <a:p>
            <a:r>
              <a:rPr lang="en-MY" sz="3600" b="1" i="1" dirty="0">
                <a:solidFill>
                  <a:schemeClr val="bg1"/>
                </a:solidFill>
              </a:rPr>
              <a:t>(page navigation)</a:t>
            </a:r>
          </a:p>
        </p:txBody>
      </p:sp>
      <p:sp>
        <p:nvSpPr>
          <p:cNvPr id="16" name="Google Shape;71;p14">
            <a:extLst>
              <a:ext uri="{FF2B5EF4-FFF2-40B4-BE49-F238E27FC236}">
                <a16:creationId xmlns:a16="http://schemas.microsoft.com/office/drawing/2014/main" id="{FDA52C38-0F9B-4D68-B501-A951D6382BE0}"/>
              </a:ext>
            </a:extLst>
          </p:cNvPr>
          <p:cNvSpPr txBox="1">
            <a:spLocks/>
          </p:cNvSpPr>
          <p:nvPr/>
        </p:nvSpPr>
        <p:spPr>
          <a:xfrm>
            <a:off x="7221817" y="847685"/>
            <a:ext cx="1850424" cy="415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r"/>
            <a:r>
              <a:rPr lang="en-MY" sz="2000" b="1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  <a:cs typeface="Courier New" panose="02070309020205020404" pitchFamily="49" charset="0"/>
              </a:rPr>
              <a:t>bit.ly/ionkerul</a:t>
            </a:r>
            <a:endParaRPr lang="en-MY" sz="2000" b="1" dirty="0">
              <a:solidFill>
                <a:schemeClr val="bg1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pic>
        <p:nvPicPr>
          <p:cNvPr id="17" name="Picture 2" descr="Icône Youtube HD⎪Vector illustrator (ai.) | Desain logo, Seni, Gambar">
            <a:extLst>
              <a:ext uri="{FF2B5EF4-FFF2-40B4-BE49-F238E27FC236}">
                <a16:creationId xmlns:a16="http://schemas.microsoft.com/office/drawing/2014/main" id="{2ADB4993-B6EE-4B14-8852-CFCB3C6DAE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18" b="16290"/>
          <a:stretch/>
        </p:blipFill>
        <p:spPr bwMode="auto">
          <a:xfrm>
            <a:off x="7874886" y="132539"/>
            <a:ext cx="1242724" cy="790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35C76DFD-3765-4B43-9634-A7867914210C}"/>
              </a:ext>
            </a:extLst>
          </p:cNvPr>
          <p:cNvSpPr/>
          <p:nvPr/>
        </p:nvSpPr>
        <p:spPr>
          <a:xfrm>
            <a:off x="854529" y="2297839"/>
            <a:ext cx="1754581" cy="843643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6526356-0B91-4B25-A0A2-D5285CD97C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2704" y="2439897"/>
            <a:ext cx="1610927" cy="543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74115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58"/>
          <p:cNvSpPr txBox="1">
            <a:spLocks noGrp="1"/>
          </p:cNvSpPr>
          <p:nvPr>
            <p:ph type="title"/>
          </p:nvPr>
        </p:nvSpPr>
        <p:spPr>
          <a:xfrm>
            <a:off x="460950" y="1620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Page Navigation</a:t>
            </a:r>
            <a:endParaRPr b="1" dirty="0"/>
          </a:p>
        </p:txBody>
      </p:sp>
      <p:sp>
        <p:nvSpPr>
          <p:cNvPr id="446" name="Google Shape;446;p58"/>
          <p:cNvSpPr txBox="1">
            <a:spLocks noGrp="1"/>
          </p:cNvSpPr>
          <p:nvPr>
            <p:ph type="title"/>
          </p:nvPr>
        </p:nvSpPr>
        <p:spPr>
          <a:xfrm>
            <a:off x="460950" y="3064675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+ routerLink (in .html)</a:t>
            </a:r>
            <a:br>
              <a:rPr lang="en-MY" dirty="0"/>
            </a:br>
            <a:r>
              <a:rPr lang="en-MY" dirty="0"/>
              <a:t>+ NavController (in .ts)</a:t>
            </a:r>
            <a:br>
              <a:rPr lang="en-MY" dirty="0"/>
            </a:b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6DD30B9-ACA7-440B-AD19-CD105CC3B7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48</a:t>
            </a:fld>
            <a:endParaRPr lang="en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59"/>
          <p:cNvSpPr/>
          <p:nvPr/>
        </p:nvSpPr>
        <p:spPr>
          <a:xfrm>
            <a:off x="618300" y="1460600"/>
            <a:ext cx="2231100" cy="23655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p59"/>
          <p:cNvSpPr/>
          <p:nvPr/>
        </p:nvSpPr>
        <p:spPr>
          <a:xfrm>
            <a:off x="6147200" y="1460600"/>
            <a:ext cx="2231100" cy="23655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53" name="Google Shape;453;p59"/>
          <p:cNvCxnSpPr>
            <a:stCxn id="451" idx="3"/>
            <a:endCxn id="452" idx="1"/>
          </p:cNvCxnSpPr>
          <p:nvPr/>
        </p:nvCxnSpPr>
        <p:spPr>
          <a:xfrm>
            <a:off x="2849400" y="2643350"/>
            <a:ext cx="32979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54" name="Google Shape;454;p59"/>
          <p:cNvSpPr txBox="1"/>
          <p:nvPr/>
        </p:nvSpPr>
        <p:spPr>
          <a:xfrm>
            <a:off x="994650" y="2276050"/>
            <a:ext cx="1469700" cy="6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1</a:t>
            </a:r>
            <a:endParaRPr/>
          </a:p>
        </p:txBody>
      </p:sp>
      <p:sp>
        <p:nvSpPr>
          <p:cNvPr id="455" name="Google Shape;455;p59"/>
          <p:cNvSpPr txBox="1"/>
          <p:nvPr/>
        </p:nvSpPr>
        <p:spPr>
          <a:xfrm>
            <a:off x="6595225" y="2320700"/>
            <a:ext cx="1469700" cy="6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2</a:t>
            </a:r>
            <a:endParaRPr/>
          </a:p>
        </p:txBody>
      </p:sp>
      <p:sp>
        <p:nvSpPr>
          <p:cNvPr id="456" name="Google Shape;456;p59"/>
          <p:cNvSpPr txBox="1"/>
          <p:nvPr/>
        </p:nvSpPr>
        <p:spPr>
          <a:xfrm>
            <a:off x="1586075" y="618200"/>
            <a:ext cx="5600400" cy="8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routerLink in HTML</a:t>
            </a:r>
            <a:endParaRPr sz="3600"/>
          </a:p>
        </p:txBody>
      </p:sp>
      <p:sp>
        <p:nvSpPr>
          <p:cNvPr id="457" name="Google Shape;457;p59"/>
          <p:cNvSpPr txBox="1"/>
          <p:nvPr/>
        </p:nvSpPr>
        <p:spPr>
          <a:xfrm>
            <a:off x="2196973" y="4127970"/>
            <a:ext cx="5328600" cy="6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Roboto"/>
                <a:ea typeface="Roboto"/>
                <a:cs typeface="Roboto"/>
                <a:sym typeface="Roboto"/>
              </a:rPr>
              <a:t>See app-routing.module.ts for </a:t>
            </a:r>
            <a:r>
              <a:rPr lang="en" sz="1800" b="1" dirty="0">
                <a:latin typeface="Roboto"/>
                <a:ea typeface="Roboto"/>
                <a:cs typeface="Roboto"/>
                <a:sym typeface="Roboto"/>
              </a:rPr>
              <a:t>page name</a:t>
            </a:r>
            <a:endParaRPr sz="1800"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39E1AE2-900A-4413-BE82-968F517B399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49</a:t>
            </a:fld>
            <a:endParaRPr lang="en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7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What is Ionic?</a:t>
            </a:r>
            <a:endParaRPr dirty="0"/>
          </a:p>
        </p:txBody>
      </p:sp>
      <p:sp>
        <p:nvSpPr>
          <p:cNvPr id="154" name="Google Shape;154;p27"/>
          <p:cNvSpPr txBox="1">
            <a:spLocks noGrp="1"/>
          </p:cNvSpPr>
          <p:nvPr>
            <p:ph type="body" idx="1"/>
          </p:nvPr>
        </p:nvSpPr>
        <p:spPr>
          <a:xfrm>
            <a:off x="340250" y="1909675"/>
            <a:ext cx="8085000" cy="206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  <a:buNone/>
            </a:pPr>
            <a:r>
              <a:rPr lang="en-US" dirty="0"/>
              <a:t>Ionic Framework is an open source UI toolkit for building performant, high-quality mobile and desktop apps using web technologies (HTML, CSS, and JavaScript).</a:t>
            </a:r>
            <a:endParaRPr sz="2200" dirty="0">
              <a:solidFill>
                <a:srgbClr val="000000"/>
              </a:solidFill>
            </a:endParaRPr>
          </a:p>
        </p:txBody>
      </p:sp>
      <p:sp>
        <p:nvSpPr>
          <p:cNvPr id="155" name="Google Shape;155;p27"/>
          <p:cNvSpPr txBox="1"/>
          <p:nvPr/>
        </p:nvSpPr>
        <p:spPr>
          <a:xfrm>
            <a:off x="4203200" y="3986925"/>
            <a:ext cx="3855300" cy="5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2BE2E3-6585-4EA6-A6CC-21A8B73ECDD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  <p:pic>
        <p:nvPicPr>
          <p:cNvPr id="6" name="Picture 10" descr="Hasil carian imej untuk ionic logo">
            <a:extLst>
              <a:ext uri="{FF2B5EF4-FFF2-40B4-BE49-F238E27FC236}">
                <a16:creationId xmlns:a16="http://schemas.microsoft.com/office/drawing/2014/main" id="{C0F3EEE1-0125-4B58-A392-C8D79E1489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8492" y="2694730"/>
            <a:ext cx="5273749" cy="2101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62"/>
          <p:cNvSpPr txBox="1">
            <a:spLocks noGrp="1"/>
          </p:cNvSpPr>
          <p:nvPr>
            <p:ph type="body" idx="4294967295"/>
          </p:nvPr>
        </p:nvSpPr>
        <p:spPr>
          <a:xfrm>
            <a:off x="482850" y="1216650"/>
            <a:ext cx="81783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MY" sz="2800" dirty="0">
                <a:latin typeface="+mj-lt"/>
                <a:ea typeface="Courier New"/>
                <a:cs typeface="Courier New"/>
                <a:sym typeface="Courier New"/>
              </a:rPr>
              <a:t>Generate new pages</a:t>
            </a:r>
            <a:endParaRPr lang="en" sz="2800" dirty="0">
              <a:latin typeface="+mj-lt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3600" dirty="0">
                <a:latin typeface="Courier New"/>
                <a:ea typeface="Courier New"/>
                <a:cs typeface="Courier New"/>
                <a:sym typeface="Courier New"/>
              </a:rPr>
              <a:t>ionic g page </a:t>
            </a:r>
            <a:r>
              <a:rPr lang="en-MY" sz="3600" dirty="0">
                <a:latin typeface="Courier New"/>
                <a:ea typeface="Courier New"/>
                <a:cs typeface="Courier New"/>
                <a:sym typeface="Courier New"/>
              </a:rPr>
              <a:t>info</a:t>
            </a:r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MY" sz="3600" dirty="0">
                <a:latin typeface="Courier New"/>
                <a:ea typeface="Courier New"/>
                <a:cs typeface="Courier New"/>
                <a:sym typeface="Courier New"/>
              </a:rPr>
              <a:t>ionic g page form</a:t>
            </a: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36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E013B1E-D5D2-46AE-B4E1-4167E667062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50</a:t>
            </a:fld>
            <a:endParaRPr lang="en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15FCC08-714F-48A5-A70D-0DB544E06F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</p:spPr>
        <p:txBody>
          <a:bodyPr/>
          <a:lstStyle/>
          <a:p>
            <a:r>
              <a:rPr lang="en-MY" dirty="0"/>
              <a:t>Exercise : Link to new page</a:t>
            </a:r>
          </a:p>
        </p:txBody>
      </p:sp>
    </p:spTree>
    <p:extLst>
      <p:ext uri="{BB962C8B-B14F-4D97-AF65-F5344CB8AC3E}">
        <p14:creationId xmlns:p14="http://schemas.microsoft.com/office/powerpoint/2010/main" val="239895799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FBA96-9AAD-4891-9147-217945073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Exercise : Link to new page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3402E8D-4D52-43FD-AE8A-2163D112F35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51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C6DD9D-417C-4BF8-B2D3-B9258F33DE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728" y="1695838"/>
            <a:ext cx="7658543" cy="1922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2442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60"/>
          <p:cNvSpPr/>
          <p:nvPr/>
        </p:nvSpPr>
        <p:spPr>
          <a:xfrm>
            <a:off x="618300" y="1460600"/>
            <a:ext cx="2231100" cy="23655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" name="Google Shape;463;p60"/>
          <p:cNvSpPr/>
          <p:nvPr/>
        </p:nvSpPr>
        <p:spPr>
          <a:xfrm>
            <a:off x="6147200" y="1460600"/>
            <a:ext cx="2231100" cy="23655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64" name="Google Shape;464;p60"/>
          <p:cNvCxnSpPr>
            <a:stCxn id="462" idx="3"/>
            <a:endCxn id="463" idx="1"/>
          </p:cNvCxnSpPr>
          <p:nvPr/>
        </p:nvCxnSpPr>
        <p:spPr>
          <a:xfrm>
            <a:off x="2849400" y="2643350"/>
            <a:ext cx="32979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65" name="Google Shape;465;p60"/>
          <p:cNvSpPr txBox="1"/>
          <p:nvPr/>
        </p:nvSpPr>
        <p:spPr>
          <a:xfrm>
            <a:off x="994650" y="2276050"/>
            <a:ext cx="1469700" cy="6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1</a:t>
            </a:r>
            <a:endParaRPr/>
          </a:p>
        </p:txBody>
      </p:sp>
      <p:sp>
        <p:nvSpPr>
          <p:cNvPr id="466" name="Google Shape;466;p60"/>
          <p:cNvSpPr txBox="1"/>
          <p:nvPr/>
        </p:nvSpPr>
        <p:spPr>
          <a:xfrm>
            <a:off x="6595225" y="2320700"/>
            <a:ext cx="1469700" cy="6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2</a:t>
            </a:r>
            <a:endParaRPr/>
          </a:p>
        </p:txBody>
      </p:sp>
      <p:sp>
        <p:nvSpPr>
          <p:cNvPr id="467" name="Google Shape;467;p60"/>
          <p:cNvSpPr txBox="1"/>
          <p:nvPr/>
        </p:nvSpPr>
        <p:spPr>
          <a:xfrm>
            <a:off x="1586075" y="618200"/>
            <a:ext cx="5600400" cy="8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NavController in TS</a:t>
            </a:r>
            <a:endParaRPr sz="3600" dirty="0"/>
          </a:p>
        </p:txBody>
      </p:sp>
      <p:sp>
        <p:nvSpPr>
          <p:cNvPr id="468" name="Google Shape;468;p60"/>
          <p:cNvSpPr txBox="1"/>
          <p:nvPr/>
        </p:nvSpPr>
        <p:spPr>
          <a:xfrm>
            <a:off x="2127700" y="4486675"/>
            <a:ext cx="5328600" cy="6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See app-routing.module.ts for </a:t>
            </a:r>
            <a:r>
              <a:rPr lang="en" sz="1800" b="1">
                <a:latin typeface="Roboto"/>
                <a:ea typeface="Roboto"/>
                <a:cs typeface="Roboto"/>
                <a:sym typeface="Roboto"/>
              </a:rPr>
              <a:t>page name</a:t>
            </a:r>
            <a:endParaRPr sz="1800"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A56D189-783B-4E74-A5C6-D697F26EA23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52</a:t>
            </a:fld>
            <a:endParaRPr lang="en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58"/>
          <p:cNvSpPr txBox="1">
            <a:spLocks noGrp="1"/>
          </p:cNvSpPr>
          <p:nvPr>
            <p:ph type="title"/>
          </p:nvPr>
        </p:nvSpPr>
        <p:spPr>
          <a:xfrm>
            <a:off x="460950" y="1620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b="1" dirty="0"/>
              <a:t>Add simple form interaction</a:t>
            </a:r>
            <a:endParaRPr b="1" dirty="0"/>
          </a:p>
        </p:txBody>
      </p:sp>
      <p:sp>
        <p:nvSpPr>
          <p:cNvPr id="446" name="Google Shape;446;p58"/>
          <p:cNvSpPr txBox="1">
            <a:spLocks noGrp="1"/>
          </p:cNvSpPr>
          <p:nvPr>
            <p:ph type="title"/>
          </p:nvPr>
        </p:nvSpPr>
        <p:spPr>
          <a:xfrm>
            <a:off x="460950" y="3064675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+ Form Button</a:t>
            </a:r>
            <a:br>
              <a:rPr lang="en-MY" dirty="0"/>
            </a:br>
            <a:r>
              <a:rPr lang="en-MY" dirty="0"/>
              <a:t>+ Alert function</a:t>
            </a:r>
            <a:br>
              <a:rPr lang="en-MY" dirty="0"/>
            </a:b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6DD30B9-ACA7-440B-AD19-CD105CC3B7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12047141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57"/>
          <p:cNvSpPr txBox="1">
            <a:spLocks noGrp="1"/>
          </p:cNvSpPr>
          <p:nvPr>
            <p:ph type="body" idx="4294967295"/>
          </p:nvPr>
        </p:nvSpPr>
        <p:spPr>
          <a:xfrm>
            <a:off x="482850" y="-189375"/>
            <a:ext cx="8318100" cy="52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 b="1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3600" dirty="0"/>
              <a:t>Try building a button and make an alert</a:t>
            </a:r>
            <a:endParaRPr sz="3600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200" dirty="0">
                <a:latin typeface="Courier New"/>
                <a:ea typeface="Courier New"/>
                <a:cs typeface="Courier New"/>
                <a:sym typeface="Courier New"/>
              </a:rPr>
              <a:t>helloWorld(){</a:t>
            </a:r>
            <a:endParaRPr sz="22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200" dirty="0">
                <a:latin typeface="Courier New"/>
                <a:ea typeface="Courier New"/>
                <a:cs typeface="Courier New"/>
                <a:sym typeface="Courier New"/>
              </a:rPr>
              <a:t>  alert(“Hello </a:t>
            </a:r>
            <a:r>
              <a:rPr lang="en-MY" sz="2200" dirty="0">
                <a:latin typeface="Courier New"/>
                <a:ea typeface="Courier New"/>
                <a:cs typeface="Courier New"/>
                <a:sym typeface="Courier New"/>
              </a:rPr>
              <a:t>Ionic!</a:t>
            </a:r>
            <a:r>
              <a:rPr lang="en" sz="2200" dirty="0">
                <a:latin typeface="Courier New"/>
                <a:ea typeface="Courier New"/>
                <a:cs typeface="Courier New"/>
                <a:sym typeface="Courier New"/>
              </a:rPr>
              <a:t>”)</a:t>
            </a:r>
            <a:endParaRPr sz="22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200" dirty="0"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22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200" dirty="0">
                <a:latin typeface="Courier New"/>
                <a:ea typeface="Courier New"/>
                <a:cs typeface="Courier New"/>
                <a:sym typeface="Courier New"/>
              </a:rPr>
              <a:t>&lt;ion-button (click)=”helloWorld()”&gt; ALERT &lt;/ion-button&gt;</a:t>
            </a:r>
            <a:endParaRPr sz="2200" dirty="0"/>
          </a:p>
        </p:txBody>
      </p:sp>
      <p:sp>
        <p:nvSpPr>
          <p:cNvPr id="439" name="Google Shape;439;p57"/>
          <p:cNvSpPr txBox="1"/>
          <p:nvPr/>
        </p:nvSpPr>
        <p:spPr>
          <a:xfrm>
            <a:off x="4417675" y="2589675"/>
            <a:ext cx="2822700" cy="8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3200" dirty="0">
                <a:solidFill>
                  <a:srgbClr val="FF0000"/>
                </a:solidFill>
              </a:rPr>
              <a:t>info.page</a:t>
            </a:r>
            <a:r>
              <a:rPr lang="en" sz="3200" dirty="0">
                <a:solidFill>
                  <a:srgbClr val="FF0000"/>
                </a:solidFill>
              </a:rPr>
              <a:t>.ts</a:t>
            </a:r>
            <a:endParaRPr sz="3200" dirty="0">
              <a:solidFill>
                <a:srgbClr val="FF0000"/>
              </a:solidFill>
            </a:endParaRPr>
          </a:p>
        </p:txBody>
      </p:sp>
      <p:sp>
        <p:nvSpPr>
          <p:cNvPr id="440" name="Google Shape;440;p57"/>
          <p:cNvSpPr txBox="1"/>
          <p:nvPr/>
        </p:nvSpPr>
        <p:spPr>
          <a:xfrm>
            <a:off x="4471500" y="4319100"/>
            <a:ext cx="2822700" cy="8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3200" dirty="0">
                <a:solidFill>
                  <a:srgbClr val="FF0000"/>
                </a:solidFill>
              </a:rPr>
              <a:t>info.page</a:t>
            </a:r>
            <a:r>
              <a:rPr lang="en" sz="3200" dirty="0">
                <a:solidFill>
                  <a:srgbClr val="FF0000"/>
                </a:solidFill>
              </a:rPr>
              <a:t>.html</a:t>
            </a:r>
            <a:endParaRPr sz="3200" dirty="0">
              <a:solidFill>
                <a:srgbClr val="FF0000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0F7AA0E-3330-4186-AAB4-9618D87B0E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61236974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63"/>
          <p:cNvSpPr txBox="1">
            <a:spLocks noGrp="1"/>
          </p:cNvSpPr>
          <p:nvPr>
            <p:ph type="title"/>
          </p:nvPr>
        </p:nvSpPr>
        <p:spPr>
          <a:xfrm>
            <a:off x="460950" y="1620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Codes &amp; slides</a:t>
            </a:r>
            <a:r>
              <a:rPr lang="en-MY" b="1" dirty="0"/>
              <a:t> github.com/khirulnizam/ionic5</a:t>
            </a:r>
            <a:endParaRPr b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A2FACE2-8EA9-45A1-B922-1F8593E59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55</a:t>
            </a:fld>
            <a:endParaRPr lang="en"/>
          </a:p>
        </p:txBody>
      </p:sp>
      <p:pic>
        <p:nvPicPr>
          <p:cNvPr id="7170" name="Picture 2" descr="Xconomy: GitHub Wants Software for Autos to be More Open ...">
            <a:extLst>
              <a:ext uri="{FF2B5EF4-FFF2-40B4-BE49-F238E27FC236}">
                <a16:creationId xmlns:a16="http://schemas.microsoft.com/office/drawing/2014/main" id="{0A123483-7C72-41A9-B0AF-8F296BAF08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87" r="23189"/>
          <a:stretch/>
        </p:blipFill>
        <p:spPr bwMode="auto">
          <a:xfrm>
            <a:off x="7296665" y="0"/>
            <a:ext cx="1618734" cy="2062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282942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56</a:t>
            </a:fld>
            <a:endParaRPr lang="e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7F82BE0-A177-4202-B4E9-22457AEE1A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alpha val="47000"/>
            </a:schemeClr>
          </a:solidFill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5E0E7A3-65FF-4CBE-9719-052D63E7DE13}"/>
              </a:ext>
            </a:extLst>
          </p:cNvPr>
          <p:cNvSpPr txBox="1"/>
          <p:nvPr/>
        </p:nvSpPr>
        <p:spPr>
          <a:xfrm>
            <a:off x="1104447" y="2117581"/>
            <a:ext cx="7540847" cy="1323439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MY" sz="8000" b="1" i="1" dirty="0">
                <a:solidFill>
                  <a:schemeClr val="bg1"/>
                </a:solidFill>
              </a:rPr>
              <a:t>T04 TypeScript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04DB2DF-D6A7-4701-BAEF-56199ECE54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447" y="1096888"/>
            <a:ext cx="2847189" cy="960926"/>
          </a:xfrm>
          <a:prstGeom prst="rect">
            <a:avLst/>
          </a:prstGeom>
        </p:spPr>
      </p:pic>
      <p:sp>
        <p:nvSpPr>
          <p:cNvPr id="2" name="AutoShape 2" descr="Typescript Vector Logo - Download Free SVG Icon | Worldvectorlogo">
            <a:extLst>
              <a:ext uri="{FF2B5EF4-FFF2-40B4-BE49-F238E27FC236}">
                <a16:creationId xmlns:a16="http://schemas.microsoft.com/office/drawing/2014/main" id="{B037033C-4C5B-484E-B65E-8D1FED634B3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MY"/>
          </a:p>
        </p:txBody>
      </p:sp>
      <p:pic>
        <p:nvPicPr>
          <p:cNvPr id="1028" name="Picture 4" descr="Getting started with TypeScript. - Onejohi - Medium">
            <a:extLst>
              <a:ext uri="{FF2B5EF4-FFF2-40B4-BE49-F238E27FC236}">
                <a16:creationId xmlns:a16="http://schemas.microsoft.com/office/drawing/2014/main" id="{B33B1AC4-62AE-426D-A6DB-5B3A31A06F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2436" y="761549"/>
            <a:ext cx="1256203" cy="1256203"/>
          </a:xfrm>
          <a:prstGeom prst="rect">
            <a:avLst/>
          </a:prstGeom>
          <a:noFill/>
          <a:ln w="381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042258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51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TypeScript</a:t>
            </a:r>
            <a:endParaRPr/>
          </a:p>
        </p:txBody>
      </p:sp>
      <p:sp>
        <p:nvSpPr>
          <p:cNvPr id="405" name="Google Shape;405;p51"/>
          <p:cNvSpPr txBox="1"/>
          <p:nvPr/>
        </p:nvSpPr>
        <p:spPr>
          <a:xfrm>
            <a:off x="302550" y="845400"/>
            <a:ext cx="4761000" cy="33958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-A subset of Javascript</a:t>
            </a:r>
            <a:endParaRPr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	-Part of ECMA6 standard</a:t>
            </a:r>
            <a:endParaRPr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-The ‘brains’ behind your app</a:t>
            </a:r>
            <a:endParaRPr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-Used for processing &amp; handling data</a:t>
            </a:r>
            <a:endParaRPr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	Example- calculation, accessing DB etc</a:t>
            </a:r>
            <a:endParaRPr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-Ionic has standard built in to its TS:</a:t>
            </a:r>
            <a:endParaRPr sz="2000" dirty="0"/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NavController, ModalController etc</a:t>
            </a:r>
            <a:endParaRPr sz="2000" dirty="0"/>
          </a:p>
        </p:txBody>
      </p:sp>
      <p:pic>
        <p:nvPicPr>
          <p:cNvPr id="406" name="Google Shape;406;p51"/>
          <p:cNvPicPr preferRelativeResize="0"/>
          <p:nvPr/>
        </p:nvPicPr>
        <p:blipFill rotWithShape="1">
          <a:blip r:embed="rId3">
            <a:alphaModFix/>
          </a:blip>
          <a:srcRect l="70721"/>
          <a:stretch/>
        </p:blipFill>
        <p:spPr>
          <a:xfrm>
            <a:off x="6022975" y="1465625"/>
            <a:ext cx="1893900" cy="22122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616A2A4-1C94-4E85-A08C-57A4BC5111F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66661394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52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Typescript Syntax : </a:t>
            </a:r>
            <a:r>
              <a:rPr lang="en-MY" b="1" dirty="0"/>
              <a:t>Function</a:t>
            </a:r>
            <a:endParaRPr b="1" dirty="0"/>
          </a:p>
        </p:txBody>
      </p:sp>
      <p:sp>
        <p:nvSpPr>
          <p:cNvPr id="412" name="Google Shape;412;p52"/>
          <p:cNvSpPr txBox="1"/>
          <p:nvPr/>
        </p:nvSpPr>
        <p:spPr>
          <a:xfrm>
            <a:off x="713407" y="739350"/>
            <a:ext cx="7412954" cy="33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let n1:number;</a:t>
            </a:r>
          </a:p>
          <a:p>
            <a:pPr lvl="0"/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let n2:number;</a:t>
            </a:r>
          </a:p>
          <a:p>
            <a:pPr lvl="0"/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output:number;</a:t>
            </a:r>
          </a:p>
          <a:p>
            <a:pPr lvl="0"/>
            <a:r>
              <a:rPr lang="en-MY" sz="2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addnumbers(){</a:t>
            </a:r>
          </a:p>
          <a:p>
            <a:pPr lvl="0"/>
            <a:r>
              <a:rPr lang="en-MY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	output=n1+n2;</a:t>
            </a:r>
          </a:p>
          <a:p>
            <a:pPr lvl="0"/>
            <a:r>
              <a:rPr lang="en-MY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	displayresult( );</a:t>
            </a:r>
          </a:p>
          <a:p>
            <a:pPr lvl="0"/>
            <a:r>
              <a:rPr lang="en-MY" sz="2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lvl="0"/>
            <a:endParaRPr lang="en-MY" sz="2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MY" sz="2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displayresult( ){</a:t>
            </a:r>
          </a:p>
          <a:p>
            <a:pPr lvl="0"/>
            <a:r>
              <a:rPr lang="en-MY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	alert(“Output: ”+output);</a:t>
            </a:r>
          </a:p>
          <a:p>
            <a:pPr lvl="0"/>
            <a:r>
              <a:rPr lang="en-MY" sz="2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F17769-0A74-4096-A453-35B5A211219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58</a:t>
            </a:fld>
            <a:endParaRPr lang="en"/>
          </a:p>
        </p:txBody>
      </p:sp>
      <p:pic>
        <p:nvPicPr>
          <p:cNvPr id="8" name="Picture 4" descr="Getting started with TypeScript. - Onejohi - Medium">
            <a:extLst>
              <a:ext uri="{FF2B5EF4-FFF2-40B4-BE49-F238E27FC236}">
                <a16:creationId xmlns:a16="http://schemas.microsoft.com/office/drawing/2014/main" id="{53A91017-2B7C-4A59-871F-E4A90F0421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9206" y="124979"/>
            <a:ext cx="756544" cy="756544"/>
          </a:xfrm>
          <a:prstGeom prst="rect">
            <a:avLst/>
          </a:prstGeom>
          <a:noFill/>
          <a:ln w="381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326167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1F7A9-ED9F-4F50-AD80-657B82269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In file .HTML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FCBE1AC-9B17-4120-B844-0C4D7F84058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59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F469E5-5A40-4B4D-9ADB-6346B8FC7D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609"/>
          <a:stretch/>
        </p:blipFill>
        <p:spPr>
          <a:xfrm>
            <a:off x="0" y="545690"/>
            <a:ext cx="9144000" cy="4597810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6ABF3C4-20DC-4924-9C69-CDC8D0D81D49}"/>
              </a:ext>
            </a:extLst>
          </p:cNvPr>
          <p:cNvSpPr/>
          <p:nvPr/>
        </p:nvSpPr>
        <p:spPr>
          <a:xfrm>
            <a:off x="4881716" y="1755058"/>
            <a:ext cx="3641825" cy="1039761"/>
          </a:xfrm>
          <a:prstGeom prst="round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32D3420-D259-4CB5-98CB-000EB96ED228}"/>
              </a:ext>
            </a:extLst>
          </p:cNvPr>
          <p:cNvCxnSpPr/>
          <p:nvPr/>
        </p:nvCxnSpPr>
        <p:spPr>
          <a:xfrm>
            <a:off x="3038168" y="1858297"/>
            <a:ext cx="1843548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42721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13108-8CF3-43F1-9852-88893362B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Ionic Studio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42AA60-FE59-4803-8F33-476EF957AF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A29DB5-EEDC-4A02-A755-E8121B23E82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545FFE-6126-4250-BC95-F68C62D937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7256" y="1446012"/>
            <a:ext cx="6518898" cy="3697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17739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1F7A9-ED9F-4F50-AD80-657B82269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In file .TS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FCBE1AC-9B17-4120-B844-0C4D7F84058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60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009B4A-1090-41FF-AE55-C9D91AD8C1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179"/>
          <a:stretch/>
        </p:blipFill>
        <p:spPr>
          <a:xfrm>
            <a:off x="0" y="523568"/>
            <a:ext cx="9144000" cy="4619932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62B8360-0570-41F1-87D6-BAECE3714787}"/>
              </a:ext>
            </a:extLst>
          </p:cNvPr>
          <p:cNvSpPr/>
          <p:nvPr/>
        </p:nvSpPr>
        <p:spPr>
          <a:xfrm>
            <a:off x="4881716" y="1755058"/>
            <a:ext cx="3945194" cy="1530136"/>
          </a:xfrm>
          <a:prstGeom prst="round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E2163BC-20D2-4DE8-A990-712F59AAB914}"/>
              </a:ext>
            </a:extLst>
          </p:cNvPr>
          <p:cNvCxnSpPr/>
          <p:nvPr/>
        </p:nvCxnSpPr>
        <p:spPr>
          <a:xfrm>
            <a:off x="3038168" y="1858297"/>
            <a:ext cx="1843548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844464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52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TypeScript Syntax : EX1 variable</a:t>
            </a:r>
            <a:endParaRPr dirty="0"/>
          </a:p>
        </p:txBody>
      </p:sp>
      <p:sp>
        <p:nvSpPr>
          <p:cNvPr id="412" name="Google Shape;412;p52"/>
          <p:cNvSpPr txBox="1"/>
          <p:nvPr/>
        </p:nvSpPr>
        <p:spPr>
          <a:xfrm>
            <a:off x="307826" y="820466"/>
            <a:ext cx="5027100" cy="33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What is a </a:t>
            </a:r>
            <a:r>
              <a:rPr lang="en" sz="2400" b="1" dirty="0"/>
              <a:t>variable</a:t>
            </a:r>
            <a:r>
              <a:rPr lang="en" sz="2400" dirty="0"/>
              <a:t>?</a:t>
            </a:r>
          </a:p>
          <a:p>
            <a:r>
              <a:rPr lang="en" sz="2400" dirty="0"/>
              <a:t>A </a:t>
            </a:r>
            <a:r>
              <a:rPr lang="en" sz="2400" b="1" dirty="0"/>
              <a:t>variable </a:t>
            </a:r>
            <a:r>
              <a:rPr lang="en" sz="2400" dirty="0"/>
              <a:t>acts as a container for values in a </a:t>
            </a:r>
            <a:r>
              <a:rPr lang="en-MY" sz="2400" dirty="0"/>
              <a:t>p</a:t>
            </a:r>
            <a:r>
              <a:rPr lang="en" sz="2400" dirty="0"/>
              <a:t>rogram</a:t>
            </a:r>
            <a:r>
              <a:rPr lang="en-MY" sz="2400" dirty="0"/>
              <a:t>ming code.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2400" dirty="0"/>
          </a:p>
          <a:p>
            <a:pPr lvl="0"/>
            <a:r>
              <a:rPr lang="en-MY" sz="2400" dirty="0"/>
              <a:t>var pi:number = 3.14;</a:t>
            </a:r>
          </a:p>
          <a:p>
            <a:pPr lvl="0"/>
            <a:r>
              <a:rPr lang="en-MY" sz="2400" dirty="0"/>
              <a:t>Var num1:number=5;</a:t>
            </a:r>
          </a:p>
          <a:p>
            <a:pPr lvl="0"/>
            <a:r>
              <a:rPr lang="en-MY" sz="2400" dirty="0"/>
              <a:t>var name:string =“enKerul”;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MY"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2400" dirty="0"/>
              <a:t>Use </a:t>
            </a:r>
            <a:r>
              <a:rPr lang="en-MY" sz="2400" b="1" i="1" dirty="0"/>
              <a:t>any</a:t>
            </a:r>
            <a:r>
              <a:rPr lang="en-MY" sz="2400" dirty="0"/>
              <a:t> to loosely-type the variable data type.</a:t>
            </a:r>
            <a:endParaRPr sz="2400" dirty="0"/>
          </a:p>
        </p:txBody>
      </p:sp>
      <p:sp>
        <p:nvSpPr>
          <p:cNvPr id="413" name="Google Shape;413;p52"/>
          <p:cNvSpPr txBox="1"/>
          <p:nvPr/>
        </p:nvSpPr>
        <p:spPr>
          <a:xfrm>
            <a:off x="5294341" y="875418"/>
            <a:ext cx="3503550" cy="4017005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/>
              <a:t>Data types:</a:t>
            </a:r>
            <a:endParaRPr sz="1800" b="1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1800" b="1" dirty="0"/>
              <a:t>any</a:t>
            </a:r>
            <a:endParaRPr sz="1800" b="1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can be numbers or </a:t>
            </a:r>
            <a:r>
              <a:rPr lang="en-MY" sz="1800" dirty="0"/>
              <a:t>strings</a:t>
            </a:r>
            <a:endParaRPr sz="1800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/>
              <a:t>string</a:t>
            </a:r>
            <a:r>
              <a:rPr lang="en" sz="1800" dirty="0"/>
              <a:t> </a:t>
            </a:r>
            <a:endParaRPr sz="1800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“</a:t>
            </a:r>
            <a:r>
              <a:rPr lang="en-MY" sz="1800" dirty="0"/>
              <a:t>this is string </a:t>
            </a:r>
            <a:r>
              <a:rPr lang="en" sz="1800" dirty="0"/>
              <a:t>” + “ </a:t>
            </a:r>
            <a:r>
              <a:rPr lang="en-MY" sz="1800" dirty="0"/>
              <a:t>concat </a:t>
            </a:r>
            <a:r>
              <a:rPr lang="en" sz="1800" dirty="0"/>
              <a:t>”</a:t>
            </a:r>
            <a:endParaRPr sz="1800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1800" b="1" dirty="0"/>
              <a:t>number</a:t>
            </a:r>
            <a:endParaRPr sz="1800" b="1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1800" dirty="0"/>
              <a:t>Double 3.14, or integer 5</a:t>
            </a:r>
            <a:endParaRPr sz="1800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/>
              <a:t>array</a:t>
            </a:r>
            <a:endParaRPr sz="1800" b="1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can be a collection of Var, Strings or Objects</a:t>
            </a:r>
            <a:endParaRPr sz="18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F17769-0A74-4096-A453-35B5A211219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61</a:t>
            </a:fld>
            <a:endParaRPr lang="en"/>
          </a:p>
        </p:txBody>
      </p:sp>
      <p:pic>
        <p:nvPicPr>
          <p:cNvPr id="8" name="Picture 4" descr="Getting started with TypeScript. - Onejohi - Medium">
            <a:extLst>
              <a:ext uri="{FF2B5EF4-FFF2-40B4-BE49-F238E27FC236}">
                <a16:creationId xmlns:a16="http://schemas.microsoft.com/office/drawing/2014/main" id="{36DF8725-2530-4020-9B05-0E86623592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9206" y="124979"/>
            <a:ext cx="756544" cy="756544"/>
          </a:xfrm>
          <a:prstGeom prst="rect">
            <a:avLst/>
          </a:prstGeom>
          <a:noFill/>
          <a:ln w="381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270412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52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Typescript Syntax : EX2 String manipulation &amp; Casting</a:t>
            </a:r>
            <a:endParaRPr dirty="0"/>
          </a:p>
        </p:txBody>
      </p:sp>
      <p:sp>
        <p:nvSpPr>
          <p:cNvPr id="412" name="Google Shape;412;p52"/>
          <p:cNvSpPr txBox="1"/>
          <p:nvPr/>
        </p:nvSpPr>
        <p:spPr>
          <a:xfrm>
            <a:off x="242228" y="1443909"/>
            <a:ext cx="6423076" cy="33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2400" dirty="0"/>
              <a:t>String manipulation</a:t>
            </a:r>
            <a:r>
              <a:rPr lang="en" sz="2400" dirty="0"/>
              <a:t>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2400" dirty="0"/>
          </a:p>
          <a:p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var </a:t>
            </a:r>
            <a:r>
              <a:rPr lang="en-MY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str:string</a:t>
            </a:r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MY" sz="2400" dirty="0"/>
              <a:t>"</a:t>
            </a:r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3.14</a:t>
            </a:r>
            <a:r>
              <a:rPr lang="en-MY" sz="2400" dirty="0"/>
              <a:t>"</a:t>
            </a:r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lvl="0"/>
            <a:endParaRPr lang="en-MY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var pi:number = 3.14;</a:t>
            </a:r>
          </a:p>
          <a:p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console.log(</a:t>
            </a:r>
            <a:r>
              <a:rPr lang="en-MY" sz="2400" dirty="0"/>
              <a:t>"</a:t>
            </a:r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pi is </a:t>
            </a:r>
            <a:r>
              <a:rPr lang="en-MY" sz="2400" dirty="0"/>
              <a:t>"</a:t>
            </a:r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+pi);</a:t>
            </a:r>
          </a:p>
          <a:p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console.log(</a:t>
            </a:r>
            <a:r>
              <a:rPr lang="en-MY" sz="2400" dirty="0"/>
              <a:t>"</a:t>
            </a:r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tau is </a:t>
            </a:r>
            <a:r>
              <a:rPr lang="en-MY" sz="2400" dirty="0"/>
              <a:t>"</a:t>
            </a:r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+(2 * pi));</a:t>
            </a:r>
          </a:p>
        </p:txBody>
      </p:sp>
      <p:sp>
        <p:nvSpPr>
          <p:cNvPr id="413" name="Google Shape;413;p52"/>
          <p:cNvSpPr txBox="1"/>
          <p:nvPr/>
        </p:nvSpPr>
        <p:spPr>
          <a:xfrm>
            <a:off x="5620043" y="687365"/>
            <a:ext cx="3452198" cy="2963201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endParaRPr lang="en-MY" sz="1800" dirty="0"/>
          </a:p>
          <a:p>
            <a:pPr lvl="0"/>
            <a:r>
              <a:rPr lang="en-MY" sz="1800" b="1" dirty="0"/>
              <a:t>//to convert String to number</a:t>
            </a:r>
          </a:p>
          <a:p>
            <a:r>
              <a:rPr lang="en-US" sz="2000" dirty="0"/>
              <a:t>var str = </a:t>
            </a:r>
            <a:r>
              <a:rPr lang="en-MY" sz="2000" dirty="0"/>
              <a:t>"</a:t>
            </a:r>
            <a:r>
              <a:rPr lang="en-US" sz="2000" dirty="0"/>
              <a:t>54</a:t>
            </a:r>
            <a:r>
              <a:rPr lang="en-MY" sz="2000" dirty="0"/>
              <a:t>"</a:t>
            </a:r>
            <a:r>
              <a:rPr lang="en-US" sz="2000" dirty="0"/>
              <a:t>;</a:t>
            </a:r>
          </a:p>
          <a:p>
            <a:pPr lvl="0"/>
            <a:endParaRPr lang="en-US" sz="1800" dirty="0"/>
          </a:p>
          <a:p>
            <a:r>
              <a:rPr lang="en-US" sz="1800" dirty="0"/>
              <a:t>//easy way by using + operator</a:t>
            </a:r>
          </a:p>
          <a:p>
            <a:pPr lvl="0"/>
            <a:r>
              <a:rPr lang="en-US" sz="2400" dirty="0"/>
              <a:t>var num = +str; </a:t>
            </a:r>
            <a:br>
              <a:rPr lang="en-US" sz="2400" dirty="0"/>
            </a:br>
            <a:r>
              <a:rPr lang="en-US" sz="2400" dirty="0"/>
              <a:t>var num = parseInt(str); </a:t>
            </a:r>
            <a:endParaRPr sz="2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F17769-0A74-4096-A453-35B5A211219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62</a:t>
            </a:fld>
            <a:endParaRPr lang="en"/>
          </a:p>
        </p:txBody>
      </p:sp>
      <p:pic>
        <p:nvPicPr>
          <p:cNvPr id="9" name="Picture 4" descr="Getting started with TypeScript. - Onejohi - Medium">
            <a:extLst>
              <a:ext uri="{FF2B5EF4-FFF2-40B4-BE49-F238E27FC236}">
                <a16:creationId xmlns:a16="http://schemas.microsoft.com/office/drawing/2014/main" id="{B5FF17FF-59A7-4C8E-A9B3-7DB68657F0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9206" y="124979"/>
            <a:ext cx="756544" cy="756544"/>
          </a:xfrm>
          <a:prstGeom prst="rect">
            <a:avLst/>
          </a:prstGeom>
          <a:noFill/>
          <a:ln w="381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772621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52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Typescript Syntax : EX3 Array</a:t>
            </a:r>
            <a:endParaRPr dirty="0"/>
          </a:p>
        </p:txBody>
      </p:sp>
      <p:sp>
        <p:nvSpPr>
          <p:cNvPr id="412" name="Google Shape;412;p52"/>
          <p:cNvSpPr txBox="1"/>
          <p:nvPr/>
        </p:nvSpPr>
        <p:spPr>
          <a:xfrm>
            <a:off x="307827" y="820466"/>
            <a:ext cx="3047432" cy="33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MY" sz="2400" dirty="0"/>
              <a:t>Array? </a:t>
            </a:r>
            <a:r>
              <a:rPr lang="en-US" sz="2400" b="1" dirty="0"/>
              <a:t>Array</a:t>
            </a:r>
          </a:p>
          <a:p>
            <a:pPr lvl="0"/>
            <a:r>
              <a:rPr lang="en-US" sz="2400" dirty="0"/>
              <a:t>can be a collection of Var, Strings or Objects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MY"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MY" sz="2400" dirty="0"/>
          </a:p>
          <a:p>
            <a:pPr lvl="0"/>
            <a:r>
              <a:rPr lang="en-MY" sz="2400" dirty="0"/>
              <a:t>// A list literal.</a:t>
            </a:r>
          </a:p>
          <a:p>
            <a:pPr lvl="0"/>
            <a:r>
              <a:rPr lang="en-MY" sz="2400" dirty="0"/>
              <a:t>var numbers = [4, 1, 5, 6, 3, 2];</a:t>
            </a:r>
          </a:p>
          <a:p>
            <a:pPr lvl="0"/>
            <a:endParaRPr lang="en-MY"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413" name="Google Shape;413;p52"/>
          <p:cNvSpPr txBox="1"/>
          <p:nvPr/>
        </p:nvSpPr>
        <p:spPr>
          <a:xfrm>
            <a:off x="3215148" y="894375"/>
            <a:ext cx="5709703" cy="41160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MY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for(var i=0;i&lt;</a:t>
            </a:r>
            <a:r>
              <a:rPr lang="en-MY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numbers.length</a:t>
            </a:r>
            <a:r>
              <a:rPr lang="en-MY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; i++)</a:t>
            </a:r>
          </a:p>
          <a:p>
            <a:r>
              <a:rPr lang="en-MY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{ </a:t>
            </a:r>
          </a:p>
          <a:p>
            <a:r>
              <a:rPr lang="en-MY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  sum=sum+numbers[i]);</a:t>
            </a:r>
          </a:p>
          <a:p>
            <a:r>
              <a:rPr lang="en-MY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  console.log(“Sum: ”+sum);</a:t>
            </a:r>
          </a:p>
          <a:p>
            <a:r>
              <a:rPr lang="en-MY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MY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MY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-----</a:t>
            </a:r>
          </a:p>
          <a:p>
            <a:r>
              <a:rPr lang="en-MY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Output</a:t>
            </a:r>
          </a:p>
          <a:p>
            <a:pPr lvl="0"/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Sum: 21</a:t>
            </a:r>
            <a:endParaRPr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F17769-0A74-4096-A453-35B5A211219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63</a:t>
            </a:fld>
            <a:endParaRPr lang="en"/>
          </a:p>
        </p:txBody>
      </p:sp>
      <p:pic>
        <p:nvPicPr>
          <p:cNvPr id="8" name="Picture 4" descr="Getting started with TypeScript. - Onejohi - Medium">
            <a:extLst>
              <a:ext uri="{FF2B5EF4-FFF2-40B4-BE49-F238E27FC236}">
                <a16:creationId xmlns:a16="http://schemas.microsoft.com/office/drawing/2014/main" id="{647B3F0F-9079-4696-A1E3-4352775368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9206" y="124979"/>
            <a:ext cx="756544" cy="756544"/>
          </a:xfrm>
          <a:prstGeom prst="rect">
            <a:avLst/>
          </a:prstGeom>
          <a:noFill/>
          <a:ln w="381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657668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52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Typescript Syntax : EX4 Associative array</a:t>
            </a:r>
            <a:endParaRPr dirty="0"/>
          </a:p>
        </p:txBody>
      </p:sp>
      <p:sp>
        <p:nvSpPr>
          <p:cNvPr id="412" name="Google Shape;412;p52"/>
          <p:cNvSpPr txBox="1"/>
          <p:nvPr/>
        </p:nvSpPr>
        <p:spPr>
          <a:xfrm>
            <a:off x="307826" y="820466"/>
            <a:ext cx="3828971" cy="33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MY" sz="2400" dirty="0"/>
              <a:t>Associative Array?</a:t>
            </a:r>
          </a:p>
          <a:p>
            <a:pPr lvl="0"/>
            <a:r>
              <a:rPr lang="en-MY" sz="2400" dirty="0"/>
              <a:t>Array with key and value pairs (not index number).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413" name="Google Shape;413;p52"/>
          <p:cNvSpPr txBox="1"/>
          <p:nvPr/>
        </p:nvSpPr>
        <p:spPr>
          <a:xfrm>
            <a:off x="4136797" y="894375"/>
            <a:ext cx="4788054" cy="41160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// A map literal.</a:t>
            </a:r>
          </a:p>
          <a:p>
            <a:pPr lvl="0"/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// Asociative array </a:t>
            </a:r>
          </a:p>
          <a:p>
            <a:pPr lvl="0"/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var gases = [</a:t>
            </a:r>
          </a:p>
          <a:p>
            <a:pPr lvl="0"/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'He': 'Helium',</a:t>
            </a:r>
          </a:p>
          <a:p>
            <a:pPr lvl="0"/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'Ne': 'Neon',</a:t>
            </a:r>
          </a:p>
          <a:p>
            <a:pPr lvl="0"/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'</a:t>
            </a:r>
            <a:r>
              <a:rPr lang="en-MY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</a:t>
            </a:r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': 'Argon’,</a:t>
            </a:r>
          </a:p>
          <a:p>
            <a:pPr lvl="0"/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];</a:t>
            </a:r>
          </a:p>
          <a:p>
            <a:pPr lvl="0"/>
            <a:endParaRPr lang="en-MY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console.log(gases['Ne’]);</a:t>
            </a:r>
          </a:p>
          <a:p>
            <a:pPr lvl="0"/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-------------------------</a:t>
            </a:r>
          </a:p>
          <a:p>
            <a:pPr lvl="0"/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Output: Neon</a:t>
            </a:r>
            <a:endParaRPr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F17769-0A74-4096-A453-35B5A211219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64</a:t>
            </a:fld>
            <a:endParaRPr lang="en"/>
          </a:p>
        </p:txBody>
      </p:sp>
      <p:pic>
        <p:nvPicPr>
          <p:cNvPr id="8" name="Picture 4" descr="Getting started with TypeScript. - Onejohi - Medium">
            <a:extLst>
              <a:ext uri="{FF2B5EF4-FFF2-40B4-BE49-F238E27FC236}">
                <a16:creationId xmlns:a16="http://schemas.microsoft.com/office/drawing/2014/main" id="{647B3F0F-9079-4696-A1E3-4352775368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9206" y="124979"/>
            <a:ext cx="756544" cy="756544"/>
          </a:xfrm>
          <a:prstGeom prst="rect">
            <a:avLst/>
          </a:prstGeom>
          <a:noFill/>
          <a:ln w="381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892918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65</a:t>
            </a:fld>
            <a:endParaRPr lang="en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CA60005D-6E2E-4D89-AD87-5CE0DE83B5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alpha val="47000"/>
            </a:schemeClr>
          </a:solidFill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5E0E7A3-65FF-4CBE-9719-052D63E7DE13}"/>
              </a:ext>
            </a:extLst>
          </p:cNvPr>
          <p:cNvSpPr txBox="1"/>
          <p:nvPr/>
        </p:nvSpPr>
        <p:spPr>
          <a:xfrm>
            <a:off x="2234240" y="1953180"/>
            <a:ext cx="6001964" cy="1815882"/>
          </a:xfrm>
          <a:prstGeom prst="rect">
            <a:avLst/>
          </a:prstGeom>
          <a:noFill/>
          <a:effectLst>
            <a:glow rad="139700">
              <a:schemeClr val="accent6">
                <a:satMod val="175000"/>
                <a:alpha val="4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MY" sz="8000" b="1" i="1" dirty="0">
                <a:solidFill>
                  <a:schemeClr val="bg1"/>
                </a:solidFill>
              </a:rPr>
              <a:t>T05 Kamera</a:t>
            </a:r>
            <a:br>
              <a:rPr lang="en-MY" sz="4800" b="1" i="1" dirty="0">
                <a:solidFill>
                  <a:schemeClr val="bg1"/>
                </a:solidFill>
              </a:rPr>
            </a:br>
            <a:r>
              <a:rPr lang="en-MY" sz="3200" b="1" i="1" dirty="0">
                <a:solidFill>
                  <a:schemeClr val="bg1"/>
                </a:solidFill>
              </a:rPr>
              <a:t>(installing camera plug-ins)</a:t>
            </a:r>
            <a:endParaRPr lang="en-MY" sz="4800" b="1" i="1" dirty="0">
              <a:solidFill>
                <a:schemeClr val="bg1"/>
              </a:solidFill>
            </a:endParaRPr>
          </a:p>
        </p:txBody>
      </p:sp>
      <p:pic>
        <p:nvPicPr>
          <p:cNvPr id="1030" name="Picture 6" descr="Camera icon black flat isolated on white Vector Image">
            <a:extLst>
              <a:ext uri="{FF2B5EF4-FFF2-40B4-BE49-F238E27FC236}">
                <a16:creationId xmlns:a16="http://schemas.microsoft.com/office/drawing/2014/main" id="{B97AEDF0-7586-4AC8-8352-E0A5ED8599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3078" b="71219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7061" b="22763"/>
          <a:stretch/>
        </p:blipFill>
        <p:spPr bwMode="auto">
          <a:xfrm>
            <a:off x="322621" y="663365"/>
            <a:ext cx="2007645" cy="1398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21E5633-B7BD-4E89-8894-AB509AF7D4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1821" y="877549"/>
            <a:ext cx="3187054" cy="1075631"/>
          </a:xfrm>
          <a:prstGeom prst="rect">
            <a:avLst/>
          </a:prstGeom>
        </p:spPr>
      </p:pic>
      <p:pic>
        <p:nvPicPr>
          <p:cNvPr id="1032" name="Picture 8" descr="Capacitor - Reviews, Pros &amp; Cons | Companies using Capacitor">
            <a:extLst>
              <a:ext uri="{FF2B5EF4-FFF2-40B4-BE49-F238E27FC236}">
                <a16:creationId xmlns:a16="http://schemas.microsoft.com/office/drawing/2014/main" id="{F60C2DFC-837C-44BF-98C2-62665D5627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039" y="2194131"/>
            <a:ext cx="1398465" cy="1398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327526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63"/>
          <p:cNvSpPr txBox="1">
            <a:spLocks noGrp="1"/>
          </p:cNvSpPr>
          <p:nvPr>
            <p:ph type="title"/>
          </p:nvPr>
        </p:nvSpPr>
        <p:spPr>
          <a:xfrm>
            <a:off x="460950" y="1620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Codes &amp; slides</a:t>
            </a:r>
            <a:r>
              <a:rPr lang="en-MY" b="1" dirty="0"/>
              <a:t> github.com/khirulnizam/ionic5</a:t>
            </a:r>
            <a:endParaRPr b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A2FACE2-8EA9-45A1-B922-1F8593E59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66</a:t>
            </a:fld>
            <a:endParaRPr lang="en"/>
          </a:p>
        </p:txBody>
      </p:sp>
      <p:pic>
        <p:nvPicPr>
          <p:cNvPr id="7170" name="Picture 2" descr="Xconomy: GitHub Wants Software for Autos to be More Open ...">
            <a:extLst>
              <a:ext uri="{FF2B5EF4-FFF2-40B4-BE49-F238E27FC236}">
                <a16:creationId xmlns:a16="http://schemas.microsoft.com/office/drawing/2014/main" id="{0A123483-7C72-41A9-B0AF-8F296BAF08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87" r="23189"/>
          <a:stretch/>
        </p:blipFill>
        <p:spPr bwMode="auto">
          <a:xfrm>
            <a:off x="7296665" y="0"/>
            <a:ext cx="1618734" cy="2062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002663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BD9A28-202C-4D63-94AC-924E32CF1A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891" y="308625"/>
            <a:ext cx="8222100" cy="767700"/>
          </a:xfrm>
        </p:spPr>
        <p:txBody>
          <a:bodyPr/>
          <a:lstStyle/>
          <a:p>
            <a:r>
              <a:rPr lang="en-MY" b="1" dirty="0"/>
              <a:t>Using Capacitor with Ionic</a:t>
            </a:r>
            <a:endParaRPr lang="en-MY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24BFB9-B6E9-4CB0-8C53-9A7E27D60A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8092BA-D121-487A-A4FD-F082AD15432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67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0492DB-65D0-4D50-BCEE-69276054DC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891" y="1076325"/>
            <a:ext cx="8382000" cy="4067175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141FAD8-1E49-4149-A416-5645EDF47447}"/>
              </a:ext>
            </a:extLst>
          </p:cNvPr>
          <p:cNvSpPr/>
          <p:nvPr/>
        </p:nvSpPr>
        <p:spPr>
          <a:xfrm>
            <a:off x="86585" y="2947664"/>
            <a:ext cx="8880711" cy="193872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7" name="Picture 8" descr="Capacitor - Reviews, Pros &amp; Cons | Companies using Capacitor">
            <a:extLst>
              <a:ext uri="{FF2B5EF4-FFF2-40B4-BE49-F238E27FC236}">
                <a16:creationId xmlns:a16="http://schemas.microsoft.com/office/drawing/2014/main" id="{C6ECC76E-BFCE-494A-A3D5-731D789008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5535" y="0"/>
            <a:ext cx="1398465" cy="1398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680105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97AAE-20B1-48AD-96BE-A91B3EF876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627" y="604987"/>
            <a:ext cx="8222100" cy="767700"/>
          </a:xfrm>
        </p:spPr>
        <p:txBody>
          <a:bodyPr/>
          <a:lstStyle/>
          <a:p>
            <a:r>
              <a:rPr lang="en-MY" dirty="0"/>
              <a:t>Ionic </a:t>
            </a:r>
            <a:br>
              <a:rPr lang="en-MY" dirty="0"/>
            </a:br>
            <a:r>
              <a:rPr lang="en-MY" dirty="0"/>
              <a:t>Capacitor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62B196-30E2-472B-A5D4-CDB749E8D6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2627" y="3734123"/>
            <a:ext cx="8222100" cy="2710200"/>
          </a:xfrm>
        </p:spPr>
        <p:txBody>
          <a:bodyPr/>
          <a:lstStyle/>
          <a:p>
            <a:r>
              <a:rPr lang="en-MY" dirty="0">
                <a:hlinkClick r:id="rId2"/>
              </a:rPr>
              <a:t>https://ionicframework.com/resources/articles/capacitor-vs-cordova-modern-hybrid-app-development</a:t>
            </a:r>
            <a:endParaRPr lang="en-MY" dirty="0"/>
          </a:p>
          <a:p>
            <a:r>
              <a:rPr lang="en-US" dirty="0"/>
              <a:t>runs modern Web Apps natively on iOS, Android, Electron, and Web</a:t>
            </a:r>
            <a:endParaRPr lang="en-MY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FCB785-FEC6-4B5F-B1A1-D9ACB22E665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68</a:t>
            </a:fld>
            <a:endParaRPr lang="en"/>
          </a:p>
        </p:txBody>
      </p:sp>
      <p:pic>
        <p:nvPicPr>
          <p:cNvPr id="9220" name="Picture 4" descr="Announcing Capacitor 1.0 | The Ionic Blog">
            <a:extLst>
              <a:ext uri="{FF2B5EF4-FFF2-40B4-BE49-F238E27FC236}">
                <a16:creationId xmlns:a16="http://schemas.microsoft.com/office/drawing/2014/main" id="{C461DA23-1AAC-49EC-875B-8E54C6C500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2365" y="-1"/>
            <a:ext cx="6511636" cy="3617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793802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4E7BE73-12E2-4C23-AA1B-72B6C24F22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26306"/>
            <a:ext cx="9144000" cy="341719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4AC469-1EC1-4F26-82DF-56F73A6C3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Install camera support : </a:t>
            </a:r>
            <a:r>
              <a:rPr lang="en-MY" sz="3000" dirty="0">
                <a:hlinkClick r:id="rId3"/>
              </a:rPr>
              <a:t>ionicframework.com/docs/native/camera</a:t>
            </a:r>
            <a:endParaRPr lang="en-MY" sz="3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AF16FE-04AB-4635-AEEF-90C5F1B9CCE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69</a:t>
            </a:fld>
            <a:endParaRPr lang="en"/>
          </a:p>
        </p:txBody>
      </p:sp>
      <p:pic>
        <p:nvPicPr>
          <p:cNvPr id="6" name="Picture 8" descr="Capacitor - Reviews, Pros &amp; Cons | Companies using Capacitor">
            <a:extLst>
              <a:ext uri="{FF2B5EF4-FFF2-40B4-BE49-F238E27FC236}">
                <a16:creationId xmlns:a16="http://schemas.microsoft.com/office/drawing/2014/main" id="{C515C565-50D5-4952-9DA2-5C943E0C91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5535" y="-14785"/>
            <a:ext cx="1398465" cy="1398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82400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8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</a:t>
            </a:r>
            <a:r>
              <a:rPr lang="en-MY" dirty="0" err="1"/>
              <a:t>vailable</a:t>
            </a:r>
            <a:r>
              <a:rPr lang="en-MY" dirty="0"/>
              <a:t> apps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C037626-4158-4EB5-8EC3-A4F471F56F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150" y="676426"/>
            <a:ext cx="5519804" cy="444330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900BB36-6601-402A-913D-99EAAA59C1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2330" y="259737"/>
            <a:ext cx="5532520" cy="443588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2A3A37-AF96-426A-95AD-C3F785EBA69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CA6D6-420F-4AC6-BB0A-0FD7186EF5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Y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4BEEA5-C0E6-4356-B083-AB91821DDD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78BA58-0931-40B8-B431-A56BB34F78D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70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17A422-623F-43FA-9BC6-BA4C21FFB8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47819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57718-D897-4E3D-9BB1-C0D83E6C6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1C3AFA-07A3-42EC-B669-E9DAEFEAA4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2F5C30-21E0-4341-8170-4AEA456C787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71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F7EAE7-485B-405F-9FFA-AC5E98607F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23040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448B8-E98D-4E3D-83F6-EB06C48C4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0EBAEE-F898-48F3-9481-115A931E9A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D13C80-A46D-463F-90A1-6AEE6F6BBFA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72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5856AF-1E4C-45AB-A2C3-9FC3279033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594" y="54277"/>
            <a:ext cx="9144000" cy="5143500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524B849-027F-43C4-BF4B-B61B01EC126C}"/>
              </a:ext>
            </a:extLst>
          </p:cNvPr>
          <p:cNvSpPr/>
          <p:nvPr/>
        </p:nvSpPr>
        <p:spPr>
          <a:xfrm>
            <a:off x="1309816" y="3842948"/>
            <a:ext cx="4120979" cy="30891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CAF75B7-3B64-4632-A713-84712320FD52}"/>
              </a:ext>
            </a:extLst>
          </p:cNvPr>
          <p:cNvSpPr/>
          <p:nvPr/>
        </p:nvSpPr>
        <p:spPr>
          <a:xfrm>
            <a:off x="1079157" y="1278202"/>
            <a:ext cx="6569675" cy="30891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25432509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DDC9E6-706F-4C73-9B12-357D1D130F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215B12-8379-49E0-A4B2-7A1E447B44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EEF60D-B5F6-46D2-93D1-DB29A1CBB47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73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77A248-21DB-4F72-AA4D-9062F33004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19651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7C12CC-B91A-4391-875A-093AFB2C5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AD48E5-B29F-41B7-8EF5-FEEA82571F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6214EC-D963-44DA-A26B-A5D44C760D9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74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DB1926-86CB-4368-8ABF-A3BAA779EF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72462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87205B-9D25-4C3E-B1E7-A74F103396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900" y="868471"/>
            <a:ext cx="8222100" cy="767700"/>
          </a:xfrm>
        </p:spPr>
        <p:txBody>
          <a:bodyPr/>
          <a:lstStyle/>
          <a:p>
            <a:r>
              <a:rPr lang="en-MY" dirty="0"/>
              <a:t>Migration Cordova to Capacitor - error: package android.support.v4.content does not exist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DC48B2-9E91-4575-BAF1-974A19530F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Y" sz="2800" dirty="0"/>
              <a:t>npm install jetifier</a:t>
            </a:r>
          </a:p>
          <a:p>
            <a:r>
              <a:rPr lang="en-MY" sz="2800" dirty="0"/>
              <a:t>npx jetifier</a:t>
            </a:r>
          </a:p>
          <a:p>
            <a:r>
              <a:rPr lang="en-MY" sz="2800" dirty="0"/>
              <a:t>npx cap sync android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5C8847-4DA3-44B8-B8E4-6B8E23EC8D7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37666676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97AAE-20B1-48AD-96BE-A91B3EF876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627" y="604987"/>
            <a:ext cx="8222100" cy="767700"/>
          </a:xfrm>
        </p:spPr>
        <p:txBody>
          <a:bodyPr/>
          <a:lstStyle/>
          <a:p>
            <a:r>
              <a:rPr lang="en-MY" dirty="0"/>
              <a:t>Ionic </a:t>
            </a:r>
            <a:br>
              <a:rPr lang="en-MY" dirty="0"/>
            </a:br>
            <a:r>
              <a:rPr lang="en-MY" dirty="0"/>
              <a:t>Capacitor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62B196-30E2-472B-A5D4-CDB749E8D6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2627" y="3734123"/>
            <a:ext cx="8222100" cy="2710200"/>
          </a:xfrm>
        </p:spPr>
        <p:txBody>
          <a:bodyPr/>
          <a:lstStyle/>
          <a:p>
            <a:r>
              <a:rPr lang="en-MY" dirty="0">
                <a:hlinkClick r:id="rId2"/>
              </a:rPr>
              <a:t>https://ionicframework.com/resources/articles/capacitor-vs-cordova-modern-hybrid-app-development</a:t>
            </a:r>
            <a:endParaRPr lang="en-MY" dirty="0"/>
          </a:p>
          <a:p>
            <a:r>
              <a:rPr lang="en-US" dirty="0"/>
              <a:t>runs modern Web Apps natively on iOS, Android, Electron, and Web</a:t>
            </a:r>
            <a:endParaRPr lang="en-MY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FCB785-FEC6-4B5F-B1A1-D9ACB22E665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76</a:t>
            </a:fld>
            <a:endParaRPr lang="en"/>
          </a:p>
        </p:txBody>
      </p:sp>
      <p:pic>
        <p:nvPicPr>
          <p:cNvPr id="9220" name="Picture 4" descr="Announcing Capacitor 1.0 | The Ionic Blog">
            <a:extLst>
              <a:ext uri="{FF2B5EF4-FFF2-40B4-BE49-F238E27FC236}">
                <a16:creationId xmlns:a16="http://schemas.microsoft.com/office/drawing/2014/main" id="{C461DA23-1AAC-49EC-875B-8E54C6C500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2365" y="-1"/>
            <a:ext cx="6511636" cy="3617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074304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0F350F-2CC5-401B-B6D5-C2E8D8E230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3300" y="4094275"/>
            <a:ext cx="8222100" cy="798148"/>
          </a:xfrm>
        </p:spPr>
        <p:txBody>
          <a:bodyPr/>
          <a:lstStyle/>
          <a:p>
            <a:r>
              <a:rPr lang="en-MY" dirty="0"/>
              <a:t>Previously we have </a:t>
            </a:r>
            <a:r>
              <a:rPr lang="en-MY" b="1" dirty="0"/>
              <a:t>CORDOVA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D3DEDC-AAD5-4381-B2D2-C6D49007308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77</a:t>
            </a:fld>
            <a:endParaRPr lang="en"/>
          </a:p>
        </p:txBody>
      </p:sp>
      <p:pic>
        <p:nvPicPr>
          <p:cNvPr id="12290" name="Picture 2" descr="Ionic Article: What is Apache Cordova?">
            <a:extLst>
              <a:ext uri="{FF2B5EF4-FFF2-40B4-BE49-F238E27FC236}">
                <a16:creationId xmlns:a16="http://schemas.microsoft.com/office/drawing/2014/main" id="{D06BAD4B-7DE3-480A-8AAC-B2F1B43D37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4708" y="31750"/>
            <a:ext cx="6449291" cy="3582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296341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DFAA541-FE8C-4892-B279-46F4B09B01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887" y="1765729"/>
            <a:ext cx="8658225" cy="31813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BD9A28-202C-4D63-94AC-924E32CF1A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891" y="308625"/>
            <a:ext cx="8222100" cy="767700"/>
          </a:xfrm>
        </p:spPr>
        <p:txBody>
          <a:bodyPr/>
          <a:lstStyle/>
          <a:p>
            <a:r>
              <a:rPr lang="en-MY" b="1" dirty="0"/>
              <a:t>Ionic build</a:t>
            </a:r>
            <a:endParaRPr lang="en-MY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8092BA-D121-487A-A4FD-F082AD15432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78</a:t>
            </a:fld>
            <a:endParaRPr lang="en"/>
          </a:p>
        </p:txBody>
      </p:sp>
      <p:pic>
        <p:nvPicPr>
          <p:cNvPr id="7" name="Picture 8" descr="Capacitor - Reviews, Pros &amp; Cons | Companies using Capacitor">
            <a:extLst>
              <a:ext uri="{FF2B5EF4-FFF2-40B4-BE49-F238E27FC236}">
                <a16:creationId xmlns:a16="http://schemas.microsoft.com/office/drawing/2014/main" id="{C6ECC76E-BFCE-494A-A3D5-731D789008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5535" y="0"/>
            <a:ext cx="1398465" cy="1398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775599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B5F0202-CA0D-4619-B3D4-92FFBE54CE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8804"/>
          <a:stretch/>
        </p:blipFill>
        <p:spPr>
          <a:xfrm>
            <a:off x="-12998" y="1"/>
            <a:ext cx="9156998" cy="351212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606471-2219-4BFC-8D79-F426EAABBC8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79</a:t>
            </a:fld>
            <a:endParaRPr lang="en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92B2CE64-8923-4CD5-B0C1-406C5AD5F6A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16455" y="2965565"/>
            <a:ext cx="7139862" cy="21236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03943"/>
                </a:solidFill>
                <a:effectLst/>
                <a:latin typeface="system-ui"/>
              </a:rPr>
              <a:t>Run only once for each ionic project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sz="2400" dirty="0">
                <a:solidFill>
                  <a:srgbClr val="303943"/>
                </a:solidFill>
                <a:latin typeface="system-ui"/>
              </a:rPr>
              <a:t>To update Android project, execute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US" altLang="en-US" sz="2400" dirty="0">
                <a:solidFill>
                  <a:srgbClr val="303943"/>
                </a:solidFill>
                <a:latin typeface="system-ui"/>
              </a:rPr>
              <a:t>i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03943"/>
                </a:solidFill>
                <a:effectLst/>
                <a:latin typeface="system-ui"/>
              </a:rPr>
              <a:t>onic build 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US" altLang="en-US" sz="2400" dirty="0">
                <a:solidFill>
                  <a:srgbClr val="303943"/>
                </a:solidFill>
                <a:latin typeface="system-ui"/>
              </a:rPr>
              <a:t>n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03943"/>
                </a:solidFill>
                <a:effectLst/>
                <a:latin typeface="system-ui"/>
              </a:rPr>
              <a:t>px cap copy</a:t>
            </a:r>
          </a:p>
        </p:txBody>
      </p:sp>
    </p:spTree>
    <p:extLst>
      <p:ext uri="{BB962C8B-B14F-4D97-AF65-F5344CB8AC3E}">
        <p14:creationId xmlns:p14="http://schemas.microsoft.com/office/powerpoint/2010/main" val="20600774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9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IOS &amp; Android Software Development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a nutshell</a:t>
            </a: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220A478-96C8-4424-9873-347BEE03235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7AECA-328D-4723-89CF-01931DCCAB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581" y="316469"/>
            <a:ext cx="8222100" cy="767700"/>
          </a:xfrm>
        </p:spPr>
        <p:txBody>
          <a:bodyPr/>
          <a:lstStyle/>
          <a:p>
            <a:r>
              <a:rPr lang="en-MY" dirty="0"/>
              <a:t>After finish installing the camera plug-ins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561A44-1B98-49B1-9384-A7B74489CA0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80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1130B3-9537-4E4A-9510-6364CE9755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72" b="22502"/>
          <a:stretch/>
        </p:blipFill>
        <p:spPr>
          <a:xfrm>
            <a:off x="0" y="1916839"/>
            <a:ext cx="9144000" cy="2778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09027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A5ECC-C573-4555-8D1C-A0F16565A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To open project on Android Studio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E2BF65-91BB-48F9-91F3-A7DB6BA9A86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81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0C2126-F046-4356-B1B9-FAEEFCA020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9699"/>
          <a:stretch/>
        </p:blipFill>
        <p:spPr>
          <a:xfrm>
            <a:off x="10950" y="1940214"/>
            <a:ext cx="9144000" cy="2073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1269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63"/>
          <p:cNvSpPr txBox="1">
            <a:spLocks noGrp="1"/>
          </p:cNvSpPr>
          <p:nvPr>
            <p:ph type="title"/>
          </p:nvPr>
        </p:nvSpPr>
        <p:spPr>
          <a:xfrm>
            <a:off x="460950" y="1620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Codes &amp; slides</a:t>
            </a:r>
            <a:r>
              <a:rPr lang="en-MY" b="1" dirty="0"/>
              <a:t> github.com/khirulnizam/ionic5</a:t>
            </a:r>
            <a:endParaRPr b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A2FACE2-8EA9-45A1-B922-1F8593E59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82</a:t>
            </a:fld>
            <a:endParaRPr lang="en"/>
          </a:p>
        </p:txBody>
      </p:sp>
      <p:pic>
        <p:nvPicPr>
          <p:cNvPr id="7170" name="Picture 2" descr="Xconomy: GitHub Wants Software for Autos to be More Open ...">
            <a:extLst>
              <a:ext uri="{FF2B5EF4-FFF2-40B4-BE49-F238E27FC236}">
                <a16:creationId xmlns:a16="http://schemas.microsoft.com/office/drawing/2014/main" id="{0A123483-7C72-41A9-B0AF-8F296BAF08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87" r="23189"/>
          <a:stretch/>
        </p:blipFill>
        <p:spPr bwMode="auto">
          <a:xfrm>
            <a:off x="7296665" y="0"/>
            <a:ext cx="1618734" cy="2062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476952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5FF69CA-3580-4A78-80FA-3B9385C054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8230"/>
            <a:ext cx="9144000" cy="41252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F25FF0-881B-45B3-A872-3DAE612F5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224" y="201206"/>
            <a:ext cx="8222100" cy="767700"/>
          </a:xfrm>
        </p:spPr>
        <p:txBody>
          <a:bodyPr/>
          <a:lstStyle/>
          <a:p>
            <a:r>
              <a:rPr lang="en-MY" dirty="0"/>
              <a:t>Open in Android Studio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178108-3C7B-4325-97DD-07F6276D8C9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6775623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40000"/>
                <a:lumOff val="60000"/>
              </a:schemeClr>
            </a:gs>
            <a:gs pos="46000">
              <a:schemeClr val="accent4">
                <a:lumMod val="95000"/>
                <a:lumOff val="5000"/>
              </a:schemeClr>
            </a:gs>
            <a:gs pos="100000">
              <a:schemeClr val="accent4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64E47-0CCD-4E76-A5AC-E7F232096D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84</a:t>
            </a:fld>
            <a:endParaRPr lang="e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BA3AF7-8DD4-47ED-9FE9-AF84B3EF57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alpha val="47000"/>
            </a:schemeClr>
          </a:solidFill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5E0E7A3-65FF-4CBE-9719-052D63E7DE13}"/>
              </a:ext>
            </a:extLst>
          </p:cNvPr>
          <p:cNvSpPr txBox="1"/>
          <p:nvPr/>
        </p:nvSpPr>
        <p:spPr>
          <a:xfrm>
            <a:off x="1840360" y="1691738"/>
            <a:ext cx="5795176" cy="2739211"/>
          </a:xfrm>
          <a:prstGeom prst="rect">
            <a:avLst/>
          </a:prstGeom>
          <a:noFill/>
          <a:effectLst>
            <a:glow rad="139700">
              <a:schemeClr val="accent6">
                <a:satMod val="175000"/>
                <a:alpha val="4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MY" sz="8000" b="1" i="1" dirty="0">
                <a:solidFill>
                  <a:schemeClr val="bg1"/>
                </a:solidFill>
              </a:rPr>
              <a:t>T06 Uji-</a:t>
            </a:r>
            <a:r>
              <a:rPr lang="en-MY" sz="8000" b="1" i="1" dirty="0" err="1">
                <a:solidFill>
                  <a:schemeClr val="bg1"/>
                </a:solidFill>
              </a:rPr>
              <a:t>lari</a:t>
            </a:r>
            <a:br>
              <a:rPr lang="en-MY" sz="8000" b="1" i="1" dirty="0">
                <a:solidFill>
                  <a:schemeClr val="bg1"/>
                </a:solidFill>
              </a:rPr>
            </a:br>
            <a:r>
              <a:rPr lang="en-MY" sz="4400" b="1" i="1" dirty="0">
                <a:solidFill>
                  <a:schemeClr val="bg1"/>
                </a:solidFill>
              </a:rPr>
              <a:t>(run app on Android)</a:t>
            </a:r>
            <a:br>
              <a:rPr lang="en-MY" sz="4800" b="1" i="1" dirty="0">
                <a:solidFill>
                  <a:schemeClr val="bg1"/>
                </a:solidFill>
              </a:rPr>
            </a:br>
            <a:endParaRPr lang="en-MY" sz="4800" b="1" i="1" dirty="0">
              <a:solidFill>
                <a:schemeClr val="bg1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21E5633-B7BD-4E89-8894-AB509AF7D4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447" y="918631"/>
            <a:ext cx="3187054" cy="1075631"/>
          </a:xfrm>
          <a:prstGeom prst="rect">
            <a:avLst/>
          </a:prstGeom>
        </p:spPr>
      </p:pic>
      <p:pic>
        <p:nvPicPr>
          <p:cNvPr id="1026" name="Picture 2" descr="android studio icon - Google 搜尋 | Android studio, Icon, App icon">
            <a:extLst>
              <a:ext uri="{FF2B5EF4-FFF2-40B4-BE49-F238E27FC236}">
                <a16:creationId xmlns:a16="http://schemas.microsoft.com/office/drawing/2014/main" id="{7E029FB9-5D37-4A2F-B447-A237201774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0211" y="3304231"/>
            <a:ext cx="1473789" cy="1473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991401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ndroid Studio 3.6 is updating its functionality, improving the ...">
            <a:extLst>
              <a:ext uri="{FF2B5EF4-FFF2-40B4-BE49-F238E27FC236}">
                <a16:creationId xmlns:a16="http://schemas.microsoft.com/office/drawing/2014/main" id="{6560FF8D-313E-4DB1-9591-002082024F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705" b="14097"/>
          <a:stretch/>
        </p:blipFill>
        <p:spPr bwMode="auto">
          <a:xfrm>
            <a:off x="-11633" y="1286064"/>
            <a:ext cx="9155633" cy="3857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1FAC2B2-BD64-48B5-9577-027396295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900" y="464087"/>
            <a:ext cx="8222100" cy="767700"/>
          </a:xfrm>
        </p:spPr>
        <p:txBody>
          <a:bodyPr/>
          <a:lstStyle/>
          <a:p>
            <a:r>
              <a:rPr lang="en-MY" dirty="0"/>
              <a:t>Android Studio 3.6 &amp; SDK</a:t>
            </a:r>
            <a:br>
              <a:rPr lang="en-MY" dirty="0"/>
            </a:br>
            <a:r>
              <a:rPr lang="en-MY" dirty="0"/>
              <a:t>developer.android.com/studio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D9908A-564E-460E-BE95-493E17783B6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782340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EB699-2378-4D81-94CB-2CF8E2B81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Path settings (environment variables)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067D35-44BE-43A6-AE8C-EFEEF81047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Y" sz="2400" dirty="0"/>
              <a:t>ANDROID_SDK_ROOT</a:t>
            </a:r>
          </a:p>
          <a:p>
            <a:r>
              <a:rPr lang="en-MY" sz="2400" dirty="0"/>
              <a:t>JAVA_HOME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BF39C3-9DBA-43E7-9197-3043DB08E0A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0243629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5F17A-CA56-4DF0-9124-C259C7186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3EDEA8-BEDE-43C0-B63E-7DD624F30D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B8DE60-DAB7-4400-B4D5-591ABFD5341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87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822CF9-6E8A-4F9E-9750-93F82828DC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97972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987502-06B1-4380-9BE8-A2ECC6982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To deploy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C63157-4362-44E8-A856-2A2FA1B14C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Y" dirty="0"/>
              <a:t>Android Studio</a:t>
            </a:r>
          </a:p>
          <a:p>
            <a:r>
              <a:rPr lang="en-MY" dirty="0"/>
              <a:t>Android SDK</a:t>
            </a:r>
          </a:p>
          <a:p>
            <a:r>
              <a:rPr lang="en-MY" dirty="0"/>
              <a:t>Android Phone with USB Debugging enabled</a:t>
            </a:r>
          </a:p>
          <a:p>
            <a:r>
              <a:rPr lang="en-MY" dirty="0"/>
              <a:t>ADB Bridge</a:t>
            </a:r>
          </a:p>
          <a:p>
            <a:r>
              <a:rPr lang="en-MY" dirty="0"/>
              <a:t>USB Data-cable for Actual Device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36949B-13CC-481E-8D04-D04B3107947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4383424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734F5A0-D5E4-4CDB-9293-86C8498BA6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752" y="506673"/>
            <a:ext cx="8243247" cy="46368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10C5F55-B1BD-402B-A651-82EB56CEA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45" y="726426"/>
            <a:ext cx="8826600" cy="602700"/>
          </a:xfrm>
        </p:spPr>
        <p:txBody>
          <a:bodyPr/>
          <a:lstStyle/>
          <a:p>
            <a:r>
              <a:rPr lang="en-US" dirty="0"/>
              <a:t>Play.google.com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9EC6A6-FE63-4F46-9CE5-1A35F6F3BE5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44F0D7F5-979B-4ECF-A3FB-3B0655ED724F}" type="slidenum">
              <a:rPr lang="en-MY" smtClean="0"/>
              <a:t>89</a:t>
            </a:fld>
            <a:endParaRPr lang="en-MY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AB58549-D943-4299-B99F-26443A17CE8A}"/>
              </a:ext>
            </a:extLst>
          </p:cNvPr>
          <p:cNvSpPr txBox="1">
            <a:spLocks/>
          </p:cNvSpPr>
          <p:nvPr/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dirty="0"/>
              <a:t>What’s wrong with Android Studio &amp; Emulator? RESOURCE-HUNGER 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73323A6-4AE9-4894-B703-3B5110A7DE11}"/>
              </a:ext>
            </a:extLst>
          </p:cNvPr>
          <p:cNvSpPr/>
          <p:nvPr/>
        </p:nvSpPr>
        <p:spPr>
          <a:xfrm>
            <a:off x="1364776" y="1966482"/>
            <a:ext cx="2879678" cy="232012"/>
          </a:xfrm>
          <a:prstGeom prst="roundRect">
            <a:avLst/>
          </a:prstGeom>
          <a:noFill/>
          <a:ln w="508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b="1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30DAFC0-2144-425B-98BC-5127A623E991}"/>
              </a:ext>
            </a:extLst>
          </p:cNvPr>
          <p:cNvSpPr/>
          <p:nvPr/>
        </p:nvSpPr>
        <p:spPr>
          <a:xfrm>
            <a:off x="5192973" y="3985547"/>
            <a:ext cx="2934269" cy="232012"/>
          </a:xfrm>
          <a:prstGeom prst="roundRect">
            <a:avLst/>
          </a:prstGeom>
          <a:noFill/>
          <a:ln w="508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b="1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6230A41-48EB-4D8E-83F7-1285CEC080E8}"/>
              </a:ext>
            </a:extLst>
          </p:cNvPr>
          <p:cNvSpPr/>
          <p:nvPr/>
        </p:nvSpPr>
        <p:spPr>
          <a:xfrm>
            <a:off x="1364776" y="2410231"/>
            <a:ext cx="2879678" cy="232012"/>
          </a:xfrm>
          <a:prstGeom prst="roundRect">
            <a:avLst/>
          </a:prstGeom>
          <a:noFill/>
          <a:ln w="508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b="1" dirty="0"/>
          </a:p>
        </p:txBody>
      </p:sp>
    </p:spTree>
    <p:extLst>
      <p:ext uri="{BB962C8B-B14F-4D97-AF65-F5344CB8AC3E}">
        <p14:creationId xmlns:p14="http://schemas.microsoft.com/office/powerpoint/2010/main" val="42587465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30" descr="Xcode | Xcode Logo | bfishadow | Flickr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1500" y="3082250"/>
            <a:ext cx="1412500" cy="1412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30"/>
          <p:cNvSpPr txBox="1"/>
          <p:nvPr/>
        </p:nvSpPr>
        <p:spPr>
          <a:xfrm>
            <a:off x="4230738" y="4494750"/>
            <a:ext cx="14124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XCode (Swift &amp; Objective C)</a:t>
            </a:r>
            <a:endParaRPr/>
          </a:p>
        </p:txBody>
      </p:sp>
      <p:pic>
        <p:nvPicPr>
          <p:cNvPr id="192" name="Google Shape;192;p30" descr="File:Android Studio icon.svg - Wikimedia Commons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56725" y="569598"/>
            <a:ext cx="1302075" cy="1302100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30"/>
          <p:cNvSpPr txBox="1"/>
          <p:nvPr/>
        </p:nvSpPr>
        <p:spPr>
          <a:xfrm>
            <a:off x="4201504" y="1871700"/>
            <a:ext cx="18243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Android Studio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(Java &amp; Kotlin)</a:t>
            </a:r>
            <a:endParaRPr/>
          </a:p>
        </p:txBody>
      </p:sp>
      <p:pic>
        <p:nvPicPr>
          <p:cNvPr id="194" name="Google Shape;194;p30" descr="File:iPhone 6S Rose Gold.png - Wikimedia Commons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15176" y="2751488"/>
            <a:ext cx="976876" cy="193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30" descr="File:Nexus 5 Front View.png - Wikimedia Commons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98600" y="115351"/>
            <a:ext cx="1210048" cy="2045648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30"/>
          <p:cNvSpPr txBox="1"/>
          <p:nvPr/>
        </p:nvSpPr>
        <p:spPr>
          <a:xfrm>
            <a:off x="7197413" y="1997550"/>
            <a:ext cx="14124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Android Device</a:t>
            </a:r>
            <a:endParaRPr/>
          </a:p>
        </p:txBody>
      </p:sp>
      <p:sp>
        <p:nvSpPr>
          <p:cNvPr id="197" name="Google Shape;197;p30"/>
          <p:cNvSpPr txBox="1"/>
          <p:nvPr/>
        </p:nvSpPr>
        <p:spPr>
          <a:xfrm>
            <a:off x="7197413" y="4682925"/>
            <a:ext cx="14124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iPhone/iPad</a:t>
            </a:r>
            <a:endParaRPr/>
          </a:p>
        </p:txBody>
      </p:sp>
      <p:pic>
        <p:nvPicPr>
          <p:cNvPr id="198" name="Google Shape;198;p30" descr="Combat coders build Web pages for warfighters &amp;gt; Air Force Space ...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24450" y="449638"/>
            <a:ext cx="1591325" cy="15420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30" descr="Combat coders build Web pages for warfighters &amp;gt; Air Force Space ...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85125" y="3017475"/>
            <a:ext cx="1591325" cy="154202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0" name="Google Shape;200;p30"/>
          <p:cNvCxnSpPr>
            <a:stCxn id="198" idx="3"/>
            <a:endCxn id="192" idx="1"/>
          </p:cNvCxnSpPr>
          <p:nvPr/>
        </p:nvCxnSpPr>
        <p:spPr>
          <a:xfrm>
            <a:off x="2615775" y="1220651"/>
            <a:ext cx="16410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01" name="Google Shape;201;p30"/>
          <p:cNvCxnSpPr>
            <a:stCxn id="192" idx="3"/>
            <a:endCxn id="195" idx="1"/>
          </p:cNvCxnSpPr>
          <p:nvPr/>
        </p:nvCxnSpPr>
        <p:spPr>
          <a:xfrm rot="10800000" flipH="1">
            <a:off x="5558800" y="1138148"/>
            <a:ext cx="1739700" cy="82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02" name="Google Shape;202;p30"/>
          <p:cNvCxnSpPr>
            <a:stCxn id="199" idx="3"/>
            <a:endCxn id="190" idx="1"/>
          </p:cNvCxnSpPr>
          <p:nvPr/>
        </p:nvCxnSpPr>
        <p:spPr>
          <a:xfrm>
            <a:off x="2676450" y="3788488"/>
            <a:ext cx="15249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03" name="Google Shape;203;p30"/>
          <p:cNvCxnSpPr>
            <a:stCxn id="190" idx="3"/>
            <a:endCxn id="194" idx="1"/>
          </p:cNvCxnSpPr>
          <p:nvPr/>
        </p:nvCxnSpPr>
        <p:spPr>
          <a:xfrm rot="10800000" flipH="1">
            <a:off x="5614000" y="3717100"/>
            <a:ext cx="1801200" cy="71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04" name="Google Shape;204;p30"/>
          <p:cNvSpPr txBox="1"/>
          <p:nvPr/>
        </p:nvSpPr>
        <p:spPr>
          <a:xfrm>
            <a:off x="957600" y="2172150"/>
            <a:ext cx="2072400" cy="57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2400" b="1" dirty="0"/>
              <a:t>NATIVE - </a:t>
            </a:r>
            <a:r>
              <a:rPr lang="en" sz="2400" b="1" dirty="0"/>
              <a:t>2 X WORK</a:t>
            </a:r>
            <a:endParaRPr sz="2400" b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DA6E23F-FB7A-4092-B22F-E4BAD661FD6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5C66EC4-E277-44A6-9FF2-273A7E87E2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675" b="10093"/>
          <a:stretch/>
        </p:blipFill>
        <p:spPr>
          <a:xfrm>
            <a:off x="0" y="0"/>
            <a:ext cx="9144000" cy="52695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AB4FBD3-BDE0-4FC9-B507-64069D55FE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9522" y="2522221"/>
            <a:ext cx="7684478" cy="2747302"/>
          </a:xfrm>
        </p:spPr>
        <p:txBody>
          <a:bodyPr>
            <a:normAutofit/>
          </a:bodyPr>
          <a:lstStyle/>
          <a:p>
            <a:pPr algn="r"/>
            <a:r>
              <a:rPr lang="en-MY" sz="3600" b="1" dirty="0">
                <a:solidFill>
                  <a:srgbClr val="FFFF00"/>
                </a:solidFill>
              </a:rPr>
              <a:t>Requirements</a:t>
            </a:r>
            <a:br>
              <a:rPr lang="en-MY" sz="3600" dirty="0">
                <a:solidFill>
                  <a:srgbClr val="FFFF00"/>
                </a:solidFill>
              </a:rPr>
            </a:br>
            <a:r>
              <a:rPr lang="en-MY" sz="3600" dirty="0">
                <a:solidFill>
                  <a:srgbClr val="FFFF00"/>
                </a:solidFill>
              </a:rPr>
              <a:t>1. USB debugging ON- phone </a:t>
            </a:r>
            <a:br>
              <a:rPr lang="en-MY" sz="3600" dirty="0">
                <a:solidFill>
                  <a:srgbClr val="FFFF00"/>
                </a:solidFill>
              </a:rPr>
            </a:br>
            <a:r>
              <a:rPr lang="en-MY" sz="3600" dirty="0">
                <a:solidFill>
                  <a:srgbClr val="FFFF00"/>
                </a:solidFill>
              </a:rPr>
              <a:t>2. Connect USB Cable</a:t>
            </a:r>
            <a:br>
              <a:rPr lang="en-MY" sz="3600" dirty="0">
                <a:solidFill>
                  <a:srgbClr val="FFFF00"/>
                </a:solidFill>
              </a:rPr>
            </a:br>
            <a:r>
              <a:rPr lang="en-MY" sz="3600" dirty="0">
                <a:solidFill>
                  <a:srgbClr val="FFFF00"/>
                </a:solidFill>
              </a:rPr>
              <a:t>3. Install ADB driver in PC</a:t>
            </a:r>
          </a:p>
        </p:txBody>
      </p:sp>
    </p:spTree>
    <p:extLst>
      <p:ext uri="{BB962C8B-B14F-4D97-AF65-F5344CB8AC3E}">
        <p14:creationId xmlns:p14="http://schemas.microsoft.com/office/powerpoint/2010/main" val="204963495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0C5F55-B1BD-402B-A651-82EB56CEA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45" y="726426"/>
            <a:ext cx="8826600" cy="602700"/>
          </a:xfrm>
        </p:spPr>
        <p:txBody>
          <a:bodyPr/>
          <a:lstStyle/>
          <a:p>
            <a:r>
              <a:rPr lang="en-US" dirty="0"/>
              <a:t>Play.google.com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9EC6A6-FE63-4F46-9CE5-1A35F6F3BE5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44F0D7F5-979B-4ECF-A3FB-3B0655ED724F}" type="slidenum">
              <a:rPr lang="en-MY" smtClean="0"/>
              <a:t>91</a:t>
            </a:fld>
            <a:endParaRPr lang="en-M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3CAB61-A10F-4464-86D7-B95C6972D08B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667971"/>
            <a:ext cx="5600700" cy="3394075"/>
          </a:xfrm>
        </p:spPr>
        <p:txBody>
          <a:bodyPr/>
          <a:lstStyle/>
          <a:p>
            <a:r>
              <a:rPr lang="en-MY" b="1" dirty="0">
                <a:hlinkClick r:id="rId2"/>
              </a:rPr>
              <a:t>https://adb.clockworkmod.com</a:t>
            </a:r>
            <a:r>
              <a:rPr lang="en-MY" dirty="0">
                <a:hlinkClick r:id="rId2"/>
              </a:rPr>
              <a:t>/</a:t>
            </a:r>
            <a:endParaRPr lang="en-US" dirty="0"/>
          </a:p>
          <a:p>
            <a:r>
              <a:rPr lang="en-US" dirty="0"/>
              <a:t>Download &amp; install </a:t>
            </a:r>
            <a:br>
              <a:rPr lang="en-US" dirty="0"/>
            </a:br>
            <a:r>
              <a:rPr lang="en-US" dirty="0"/>
              <a:t>universal debug</a:t>
            </a:r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AB58549-D943-4299-B99F-26443A17CE8A}"/>
              </a:ext>
            </a:extLst>
          </p:cNvPr>
          <p:cNvSpPr txBox="1">
            <a:spLocks/>
          </p:cNvSpPr>
          <p:nvPr/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dirty="0"/>
              <a:t>Install universal debug driver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4369679-CF69-40CD-88E1-F0CE20251C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874" r="13718" b="4729"/>
          <a:stretch/>
        </p:blipFill>
        <p:spPr>
          <a:xfrm>
            <a:off x="2764020" y="1114419"/>
            <a:ext cx="6236676" cy="3716058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21059230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E578F-E6BC-4B9C-830D-C77E8A9D4B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023" y="106018"/>
            <a:ext cx="8222100" cy="767700"/>
          </a:xfrm>
        </p:spPr>
        <p:txBody>
          <a:bodyPr/>
          <a:lstStyle/>
          <a:p>
            <a:r>
              <a:rPr lang="en-MY" dirty="0"/>
              <a:t>First time to on USB Debugging?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6E90C2-3D32-4AE8-B46F-17AA884E4EB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92</a:t>
            </a:fld>
            <a:endParaRPr lang="en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8A39F4A-DE69-43DB-AFC3-7055B7CA3418}"/>
              </a:ext>
            </a:extLst>
          </p:cNvPr>
          <p:cNvSpPr txBox="1">
            <a:spLocks/>
          </p:cNvSpPr>
          <p:nvPr/>
        </p:nvSpPr>
        <p:spPr>
          <a:xfrm>
            <a:off x="73315" y="770110"/>
            <a:ext cx="3842193" cy="947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MY" sz="1800" dirty="0">
                <a:solidFill>
                  <a:schemeClr val="bg1"/>
                </a:solidFill>
              </a:rPr>
              <a:t>Developer options enable</a:t>
            </a:r>
          </a:p>
          <a:p>
            <a:r>
              <a:rPr lang="en-MY" sz="1800" dirty="0">
                <a:solidFill>
                  <a:schemeClr val="bg1"/>
                </a:solidFill>
              </a:rPr>
              <a:t>Press 7X on build number</a:t>
            </a:r>
          </a:p>
          <a:p>
            <a:endParaRPr lang="en-MY" dirty="0"/>
          </a:p>
        </p:txBody>
      </p:sp>
      <p:pic>
        <p:nvPicPr>
          <p:cNvPr id="7" name="Picture 2" descr="How to Access Developer Options and Enable USB Debugging on Android">
            <a:extLst>
              <a:ext uri="{FF2B5EF4-FFF2-40B4-BE49-F238E27FC236}">
                <a16:creationId xmlns:a16="http://schemas.microsoft.com/office/drawing/2014/main" id="{C7A54137-3860-4BE8-B483-341230141F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185" y="1808271"/>
            <a:ext cx="1888108" cy="3346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How to Access Developer Options and Enable USB Debugging on Android">
            <a:extLst>
              <a:ext uri="{FF2B5EF4-FFF2-40B4-BE49-F238E27FC236}">
                <a16:creationId xmlns:a16="http://schemas.microsoft.com/office/drawing/2014/main" id="{7CFB2898-E394-4870-8002-682110BD94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7629" y="770110"/>
            <a:ext cx="2458717" cy="4372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How to Access Developer Options and Enable USB Debugging on Android">
            <a:extLst>
              <a:ext uri="{FF2B5EF4-FFF2-40B4-BE49-F238E27FC236}">
                <a16:creationId xmlns:a16="http://schemas.microsoft.com/office/drawing/2014/main" id="{F7C02373-6F5E-4B08-BB96-92DA9CB184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3820" y="86573"/>
            <a:ext cx="2840179" cy="5051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63BDE39-D2D3-4FFE-BD3E-AAC1DAE82418}"/>
              </a:ext>
            </a:extLst>
          </p:cNvPr>
          <p:cNvSpPr txBox="1"/>
          <p:nvPr/>
        </p:nvSpPr>
        <p:spPr>
          <a:xfrm>
            <a:off x="4924007" y="3906271"/>
            <a:ext cx="80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800" b="1" dirty="0">
                <a:solidFill>
                  <a:srgbClr val="FF0000"/>
                </a:solidFill>
              </a:rPr>
              <a:t>press 7x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A97DEB6-9528-4042-B5A7-1030243D8775}"/>
              </a:ext>
            </a:extLst>
          </p:cNvPr>
          <p:cNvSpPr/>
          <p:nvPr/>
        </p:nvSpPr>
        <p:spPr>
          <a:xfrm>
            <a:off x="4542915" y="3650776"/>
            <a:ext cx="1193601" cy="1187355"/>
          </a:xfrm>
          <a:prstGeom prst="ellipse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401825383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2B6290-793B-445F-88A3-AABCA8B7EC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900" y="94476"/>
            <a:ext cx="8222100" cy="767700"/>
          </a:xfrm>
        </p:spPr>
        <p:txBody>
          <a:bodyPr/>
          <a:lstStyle/>
          <a:p>
            <a:r>
              <a:rPr lang="en-MY" dirty="0"/>
              <a:t>First time Allow USB debugging?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26710F-07D5-4E2A-AC7F-B5ABA667D7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D171B3-1D34-4FA2-8CB1-6EE125A3C4E1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F79B05-1ADD-4B33-83A0-72F76DDC6ED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93</a:t>
            </a:fld>
            <a:endParaRPr lang="en"/>
          </a:p>
        </p:txBody>
      </p:sp>
      <p:pic>
        <p:nvPicPr>
          <p:cNvPr id="2050" name="Picture 2" descr="How to Enable USB Debugging and Connect Android to PC 2019">
            <a:extLst>
              <a:ext uri="{FF2B5EF4-FFF2-40B4-BE49-F238E27FC236}">
                <a16:creationId xmlns:a16="http://schemas.microsoft.com/office/drawing/2014/main" id="{53C5F472-23EC-4200-A131-C3D842F825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9368" y="760489"/>
            <a:ext cx="7378524" cy="4328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506291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BE611D5-2A84-4248-B65D-0DC31B3C96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485" y="0"/>
            <a:ext cx="3334871" cy="5143500"/>
          </a:xfrm>
          <a:prstGeom prst="rect">
            <a:avLst/>
          </a:prstGeom>
        </p:spPr>
      </p:pic>
      <p:pic>
        <p:nvPicPr>
          <p:cNvPr id="2050" name="Picture 2" descr="OBS">
            <a:extLst>
              <a:ext uri="{FF2B5EF4-FFF2-40B4-BE49-F238E27FC236}">
                <a16:creationId xmlns:a16="http://schemas.microsoft.com/office/drawing/2014/main" id="{BE8FB70A-C8CB-41A2-9CF4-09A7688550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7416" y="-60721"/>
            <a:ext cx="2510313" cy="2510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4D986FD1-A453-4631-BA48-67A8135E2D12}"/>
              </a:ext>
            </a:extLst>
          </p:cNvPr>
          <p:cNvSpPr/>
          <p:nvPr/>
        </p:nvSpPr>
        <p:spPr>
          <a:xfrm>
            <a:off x="4228417" y="0"/>
            <a:ext cx="3888137" cy="5143500"/>
          </a:xfrm>
          <a:prstGeom prst="triangle">
            <a:avLst/>
          </a:prstGeom>
          <a:solidFill>
            <a:srgbClr val="4285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sz="1050"/>
          </a:p>
        </p:txBody>
      </p:sp>
      <p:sp>
        <p:nvSpPr>
          <p:cNvPr id="9" name="Google Shape;73;p14">
            <a:extLst>
              <a:ext uri="{FF2B5EF4-FFF2-40B4-BE49-F238E27FC236}">
                <a16:creationId xmlns:a16="http://schemas.microsoft.com/office/drawing/2014/main" id="{8783E55E-00AE-4916-9014-29CB374A20A9}"/>
              </a:ext>
            </a:extLst>
          </p:cNvPr>
          <p:cNvSpPr txBox="1"/>
          <p:nvPr/>
        </p:nvSpPr>
        <p:spPr>
          <a:xfrm>
            <a:off x="2006712" y="1351386"/>
            <a:ext cx="2960137" cy="625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algn="r"/>
            <a:endParaRPr sz="2400" dirty="0">
              <a:solidFill>
                <a:srgbClr val="FFFFFF"/>
              </a:solidFill>
              <a:latin typeface="Courier New" panose="02070309020205020404" pitchFamily="49" charset="0"/>
              <a:ea typeface="Roboto"/>
              <a:cs typeface="Courier New" panose="02070309020205020404" pitchFamily="49" charset="0"/>
              <a:sym typeface="Roboto"/>
            </a:endParaRPr>
          </a:p>
        </p:txBody>
      </p:sp>
      <p:pic>
        <p:nvPicPr>
          <p:cNvPr id="11" name="Picture 10" descr="Image result for youtube logo">
            <a:extLst>
              <a:ext uri="{FF2B5EF4-FFF2-40B4-BE49-F238E27FC236}">
                <a16:creationId xmlns:a16="http://schemas.microsoft.com/office/drawing/2014/main" id="{D7312F07-D00F-4A38-BB34-C8E8016EC3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0717" y="1652724"/>
            <a:ext cx="1899695" cy="1166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679284A9-9D4F-47BB-8C8D-66E1FDCB76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10207" y="2633188"/>
            <a:ext cx="5926829" cy="2074522"/>
          </a:xfrm>
        </p:spPr>
        <p:txBody>
          <a:bodyPr>
            <a:normAutofit fontScale="92500" lnSpcReduction="10000"/>
          </a:bodyPr>
          <a:lstStyle/>
          <a:p>
            <a:pPr algn="r"/>
            <a:r>
              <a:rPr lang="en-MY" sz="3500" b="1" dirty="0">
                <a:solidFill>
                  <a:srgbClr val="FFFF00"/>
                </a:solidFill>
              </a:rPr>
              <a:t>T06 Feed from Android </a:t>
            </a:r>
          </a:p>
          <a:p>
            <a:pPr algn="r"/>
            <a:r>
              <a:rPr lang="en-MY" sz="3500" b="1" dirty="0">
                <a:solidFill>
                  <a:srgbClr val="FFFF00"/>
                </a:solidFill>
              </a:rPr>
              <a:t>to OBS using Vysor</a:t>
            </a:r>
            <a:endParaRPr lang="en-MY" sz="2200" b="1" dirty="0">
              <a:solidFill>
                <a:srgbClr val="FFFF00"/>
              </a:solidFill>
            </a:endParaRPr>
          </a:p>
          <a:p>
            <a:pPr algn="r"/>
            <a:r>
              <a:rPr lang="en-MY" sz="3000" b="1" dirty="0">
                <a:solidFill>
                  <a:srgbClr val="FFFF00"/>
                </a:solidFill>
              </a:rPr>
              <a:t>by enKerul, jsk fstm kuis</a:t>
            </a:r>
          </a:p>
          <a:p>
            <a:pPr algn="r"/>
            <a:r>
              <a:rPr lang="en-MY" sz="3800" b="1" dirty="0">
                <a:solidFill>
                  <a:srgbClr val="FFFF00"/>
                </a:solidFill>
                <a:cs typeface="Courier New" panose="02070309020205020404" pitchFamily="49" charset="0"/>
              </a:rPr>
              <a:t>bit.ly/fstmobs</a:t>
            </a:r>
          </a:p>
          <a:p>
            <a:pPr algn="r"/>
            <a:endParaRPr lang="en-MY" sz="3000" b="1" dirty="0">
              <a:solidFill>
                <a:srgbClr val="FFFF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C9BA07D-3528-4B9F-A9EC-4B4B4EAD31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530" y="1153782"/>
            <a:ext cx="2431551" cy="3966949"/>
          </a:xfrm>
          <a:prstGeom prst="rect">
            <a:avLst/>
          </a:prstGeom>
        </p:spPr>
      </p:pic>
      <p:pic>
        <p:nvPicPr>
          <p:cNvPr id="13" name="Picture 12" descr="Image result for fstm logo">
            <a:extLst>
              <a:ext uri="{FF2B5EF4-FFF2-40B4-BE49-F238E27FC236}">
                <a16:creationId xmlns:a16="http://schemas.microsoft.com/office/drawing/2014/main" id="{2E46C67E-78AB-4A9B-B44D-20B01C3D76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5043" y="1765518"/>
            <a:ext cx="922812" cy="909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565614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DFAA541-FE8C-4892-B279-46F4B09B01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887" y="1765729"/>
            <a:ext cx="8658225" cy="31813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BD9A28-202C-4D63-94AC-924E32CF1A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891" y="308625"/>
            <a:ext cx="8222100" cy="767700"/>
          </a:xfrm>
        </p:spPr>
        <p:txBody>
          <a:bodyPr/>
          <a:lstStyle/>
          <a:p>
            <a:r>
              <a:rPr lang="en-MY" b="1" dirty="0"/>
              <a:t>Ionic build</a:t>
            </a:r>
            <a:endParaRPr lang="en-MY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8092BA-D121-487A-A4FD-F082AD15432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95</a:t>
            </a:fld>
            <a:endParaRPr lang="en"/>
          </a:p>
        </p:txBody>
      </p:sp>
      <p:pic>
        <p:nvPicPr>
          <p:cNvPr id="7" name="Picture 8" descr="Capacitor - Reviews, Pros &amp; Cons | Companies using Capacitor">
            <a:extLst>
              <a:ext uri="{FF2B5EF4-FFF2-40B4-BE49-F238E27FC236}">
                <a16:creationId xmlns:a16="http://schemas.microsoft.com/office/drawing/2014/main" id="{C6ECC76E-BFCE-494A-A3D5-731D789008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5535" y="0"/>
            <a:ext cx="1398465" cy="1398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048100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B5F0202-CA0D-4619-B3D4-92FFBE54CE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4948"/>
          <a:stretch/>
        </p:blipFill>
        <p:spPr>
          <a:xfrm>
            <a:off x="0" y="1132403"/>
            <a:ext cx="9156998" cy="222241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606471-2219-4BFC-8D79-F426EAABBC8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96</a:t>
            </a:fld>
            <a:endParaRPr lang="en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92B2CE64-8923-4CD5-B0C1-406C5AD5F6A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16455" y="2965565"/>
            <a:ext cx="7139862" cy="21236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03943"/>
                </a:solidFill>
                <a:effectLst/>
                <a:latin typeface="system-ui"/>
              </a:rPr>
              <a:t>Run only once for each ionic project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sz="2400" dirty="0">
                <a:solidFill>
                  <a:srgbClr val="303943"/>
                </a:solidFill>
                <a:latin typeface="system-ui"/>
              </a:rPr>
              <a:t>To update Android project, execute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US" altLang="en-US" sz="2400" dirty="0">
                <a:solidFill>
                  <a:srgbClr val="303943"/>
                </a:solidFill>
                <a:latin typeface="system-ui"/>
              </a:rPr>
              <a:t>i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03943"/>
                </a:solidFill>
                <a:effectLst/>
                <a:latin typeface="system-ui"/>
              </a:rPr>
              <a:t>onic build 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US" altLang="en-US" sz="2400" dirty="0">
                <a:solidFill>
                  <a:srgbClr val="303943"/>
                </a:solidFill>
                <a:latin typeface="system-ui"/>
              </a:rPr>
              <a:t>n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03943"/>
                </a:solidFill>
                <a:effectLst/>
                <a:latin typeface="system-ui"/>
              </a:rPr>
              <a:t>px cap copy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9520B7E-A59E-445A-A4E1-3EEA0BB48C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441" y="328146"/>
            <a:ext cx="8222100" cy="767700"/>
          </a:xfrm>
        </p:spPr>
        <p:txBody>
          <a:bodyPr/>
          <a:lstStyle/>
          <a:p>
            <a:r>
              <a:rPr lang="en-MY" dirty="0"/>
              <a:t>Create Android project/platform</a:t>
            </a:r>
            <a:br>
              <a:rPr lang="en-MY" dirty="0"/>
            </a:br>
            <a:r>
              <a:rPr lang="en-MY" b="1" dirty="0"/>
              <a:t>ionic capacitor add android</a:t>
            </a:r>
          </a:p>
        </p:txBody>
      </p:sp>
    </p:spTree>
    <p:extLst>
      <p:ext uri="{BB962C8B-B14F-4D97-AF65-F5344CB8AC3E}">
        <p14:creationId xmlns:p14="http://schemas.microsoft.com/office/powerpoint/2010/main" val="198978392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7AECA-328D-4723-89CF-01931DCCAB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525" y="510249"/>
            <a:ext cx="8222100" cy="767700"/>
          </a:xfrm>
        </p:spPr>
        <p:txBody>
          <a:bodyPr/>
          <a:lstStyle/>
          <a:p>
            <a:r>
              <a:rPr lang="en-MY" dirty="0"/>
              <a:t>Copy to www to android project</a:t>
            </a:r>
            <a:br>
              <a:rPr lang="en-MY" dirty="0"/>
            </a:br>
            <a:r>
              <a:rPr lang="en-MY" b="1" dirty="0"/>
              <a:t>npx cap copy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561A44-1B98-49B1-9384-A7B74489CA0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97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1130B3-9537-4E4A-9510-6364CE9755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72" b="22502"/>
          <a:stretch/>
        </p:blipFill>
        <p:spPr>
          <a:xfrm>
            <a:off x="0" y="1916839"/>
            <a:ext cx="9144000" cy="2778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609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A5ECC-C573-4555-8D1C-A0F16565A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950" y="617613"/>
            <a:ext cx="8222100" cy="767700"/>
          </a:xfrm>
        </p:spPr>
        <p:txBody>
          <a:bodyPr/>
          <a:lstStyle/>
          <a:p>
            <a:r>
              <a:rPr lang="en-MY" dirty="0"/>
              <a:t>To open project on Android Studio</a:t>
            </a:r>
            <a:br>
              <a:rPr lang="en-MY" dirty="0"/>
            </a:br>
            <a:r>
              <a:rPr lang="en-MY" b="1" dirty="0"/>
              <a:t>npx cap open android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E2BF65-91BB-48F9-91F3-A7DB6BA9A86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98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0C2126-F046-4356-B1B9-FAEEFCA020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9699"/>
          <a:stretch/>
        </p:blipFill>
        <p:spPr>
          <a:xfrm>
            <a:off x="10950" y="1940214"/>
            <a:ext cx="9144000" cy="2073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77617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5FF69CA-3580-4A78-80FA-3B9385C054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8230"/>
            <a:ext cx="9144000" cy="41252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F25FF0-881B-45B3-A872-3DAE612F5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224" y="201206"/>
            <a:ext cx="8222100" cy="767700"/>
          </a:xfrm>
        </p:spPr>
        <p:txBody>
          <a:bodyPr/>
          <a:lstStyle/>
          <a:p>
            <a:r>
              <a:rPr lang="en-MY" dirty="0"/>
              <a:t>Open in Android Studio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178108-3C7B-4325-97DD-07F6276D8C9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85309728"/>
      </p:ext>
    </p:extLst>
  </p:cSld>
  <p:clrMapOvr>
    <a:masterClrMapping/>
  </p:clrMapOvr>
</p:sld>
</file>

<file path=ppt/theme/theme1.xml><?xml version="1.0" encoding="utf-8"?>
<a:theme xmlns:a="http://schemas.openxmlformats.org/drawingml/2006/main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18102</TotalTime>
  <Words>3630</Words>
  <Application>Microsoft Office PowerPoint</Application>
  <PresentationFormat>On-screen Show (16:9)</PresentationFormat>
  <Paragraphs>826</Paragraphs>
  <Slides>167</Slides>
  <Notes>68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167</vt:i4>
      </vt:variant>
    </vt:vector>
  </HeadingPairs>
  <TitlesOfParts>
    <vt:vector size="172" baseType="lpstr">
      <vt:lpstr>Arial</vt:lpstr>
      <vt:lpstr>Courier New</vt:lpstr>
      <vt:lpstr>Roboto</vt:lpstr>
      <vt:lpstr>system-ui</vt:lpstr>
      <vt:lpstr>Material</vt:lpstr>
      <vt:lpstr>PowerPoint Presentation</vt:lpstr>
      <vt:lpstr>PowerPoint Presentation</vt:lpstr>
      <vt:lpstr>PowerPoint Presentation</vt:lpstr>
      <vt:lpstr>OVERVIEW  TO IONIC FRAMEWORK</vt:lpstr>
      <vt:lpstr>What is Ionic?</vt:lpstr>
      <vt:lpstr>Ionic Studio</vt:lpstr>
      <vt:lpstr>Available apps</vt:lpstr>
      <vt:lpstr>IOS &amp; Android Software Development  In a nutshell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WHY IONIC?</vt:lpstr>
      <vt:lpstr>WHY IONIC?</vt:lpstr>
      <vt:lpstr>Software to start Ionic?</vt:lpstr>
      <vt:lpstr>What do you need?</vt:lpstr>
      <vt:lpstr>Download from  nodejs.org</vt:lpstr>
      <vt:lpstr>After install NodeJS from nodejs.org</vt:lpstr>
      <vt:lpstr>PowerPoint Presentation</vt:lpstr>
      <vt:lpstr>Now, let’s install the tools</vt:lpstr>
      <vt:lpstr>PowerPoint Presentation</vt:lpstr>
      <vt:lpstr>Before we start coding, some basic stuff...</vt:lpstr>
      <vt:lpstr>-HTML? -CSS ? -TypeScript ?</vt:lpstr>
      <vt:lpstr>Simple MVC in Ionic</vt:lpstr>
      <vt:lpstr>HTML</vt:lpstr>
      <vt:lpstr>CSS or SCSS</vt:lpstr>
      <vt:lpstr>Class Function</vt:lpstr>
      <vt:lpstr>Hello World ionic</vt:lpstr>
      <vt:lpstr>PowerPoint Presentation</vt:lpstr>
      <vt:lpstr>PowerPoint Presentation</vt:lpstr>
      <vt:lpstr>Next tab2 and tab3</vt:lpstr>
      <vt:lpstr>PowerPoint Presentation</vt:lpstr>
      <vt:lpstr>PowerPoint Presentation</vt:lpstr>
      <vt:lpstr>PowerPoint Presentation</vt:lpstr>
      <vt:lpstr>Output : ionic serve</vt:lpstr>
      <vt:lpstr>Always refer to documentations: https://ionicframework.com/docs</vt:lpstr>
      <vt:lpstr>HTML</vt:lpstr>
      <vt:lpstr>CSS or SCSS</vt:lpstr>
      <vt:lpstr>Next tab2 and tab3</vt:lpstr>
      <vt:lpstr>Some interface cosmetics: src/app/tabs/tabs.page.html</vt:lpstr>
      <vt:lpstr>More interface cosmetics: src/app/tab1/tab1.page.html</vt:lpstr>
      <vt:lpstr>Run ionic serve</vt:lpstr>
      <vt:lpstr>Next tab2 and tab3</vt:lpstr>
      <vt:lpstr>Codes &amp; slides github.com/khirulnizam/ionic5</vt:lpstr>
      <vt:lpstr>PowerPoint Presentation</vt:lpstr>
      <vt:lpstr>Page Navigation</vt:lpstr>
      <vt:lpstr>PowerPoint Presentation</vt:lpstr>
      <vt:lpstr>Exercise : Link to new page</vt:lpstr>
      <vt:lpstr>Exercise : Link to new page</vt:lpstr>
      <vt:lpstr>PowerPoint Presentation</vt:lpstr>
      <vt:lpstr>Add simple form interaction</vt:lpstr>
      <vt:lpstr>PowerPoint Presentation</vt:lpstr>
      <vt:lpstr>Codes &amp; slides github.com/khirulnizam/ionic5</vt:lpstr>
      <vt:lpstr>PowerPoint Presentation</vt:lpstr>
      <vt:lpstr>TypeScript</vt:lpstr>
      <vt:lpstr>Typescript Syntax : Function</vt:lpstr>
      <vt:lpstr>In file .HTML</vt:lpstr>
      <vt:lpstr>In file .TS</vt:lpstr>
      <vt:lpstr>TypeScript Syntax : EX1 variable</vt:lpstr>
      <vt:lpstr>Typescript Syntax : EX2 String manipulation &amp; Casting</vt:lpstr>
      <vt:lpstr>Typescript Syntax : EX3 Array</vt:lpstr>
      <vt:lpstr>Typescript Syntax : EX4 Associative array</vt:lpstr>
      <vt:lpstr>PowerPoint Presentation</vt:lpstr>
      <vt:lpstr>Codes &amp; slides github.com/khirulnizam/ionic5</vt:lpstr>
      <vt:lpstr>Using Capacitor with Ionic</vt:lpstr>
      <vt:lpstr>Ionic  Capacitor</vt:lpstr>
      <vt:lpstr>Install camera support : ionicframework.com/docs/native/camera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Migration Cordova to Capacitor - error: package android.support.v4.content does not exist</vt:lpstr>
      <vt:lpstr>Ionic  Capacitor</vt:lpstr>
      <vt:lpstr>PowerPoint Presentation</vt:lpstr>
      <vt:lpstr>Ionic build</vt:lpstr>
      <vt:lpstr>PowerPoint Presentation</vt:lpstr>
      <vt:lpstr>After finish installing the camera plug-ins</vt:lpstr>
      <vt:lpstr>To open project on Android Studio</vt:lpstr>
      <vt:lpstr>Codes &amp; slides github.com/khirulnizam/ionic5</vt:lpstr>
      <vt:lpstr>Open in Android Studio</vt:lpstr>
      <vt:lpstr>PowerPoint Presentation</vt:lpstr>
      <vt:lpstr>Android Studio 3.6 &amp; SDK developer.android.com/studio</vt:lpstr>
      <vt:lpstr>Path settings (environment variables)</vt:lpstr>
      <vt:lpstr>PowerPoint Presentation</vt:lpstr>
      <vt:lpstr>To deploy</vt:lpstr>
      <vt:lpstr>Play.google.com</vt:lpstr>
      <vt:lpstr>Requirements 1. USB debugging ON- phone  2. Connect USB Cable 3. Install ADB driver in PC</vt:lpstr>
      <vt:lpstr>Play.google.com</vt:lpstr>
      <vt:lpstr>First time to on USB Debugging?</vt:lpstr>
      <vt:lpstr>First time Allow USB debugging?</vt:lpstr>
      <vt:lpstr>PowerPoint Presentation</vt:lpstr>
      <vt:lpstr>Ionic build</vt:lpstr>
      <vt:lpstr>Create Android project/platform ionic capacitor add android</vt:lpstr>
      <vt:lpstr>Copy to www to android project npx cap copy</vt:lpstr>
      <vt:lpstr>To open project on Android Studio npx cap open android</vt:lpstr>
      <vt:lpstr>Open in Android Studio</vt:lpstr>
      <vt:lpstr>Codes &amp; slides github.com/khirulnizam/ionic5</vt:lpstr>
      <vt:lpstr>PowerPoint Presentation</vt:lpstr>
      <vt:lpstr>Output overview</vt:lpstr>
      <vt:lpstr>Create a new page</vt:lpstr>
      <vt:lpstr>[(ngModel)]</vt:lpstr>
      <vt:lpstr>*ngIf used in HTML</vt:lpstr>
      <vt:lpstr>*ngIf … else used in HTML</vt:lpstr>
      <vt:lpstr>IF...ELSE IF...ELSE  AND *ngIFStatements</vt:lpstr>
      <vt:lpstr>Output</vt:lpstr>
      <vt:lpstr>PowerPoint Presentation</vt:lpstr>
      <vt:lpstr>Codes &amp; slides github.com/khirulnizam/ionic5</vt:lpstr>
      <vt:lpstr>Create a new page</vt:lpstr>
      <vt:lpstr>For Loop and *ngFor</vt:lpstr>
      <vt:lpstr>For Loop and *ngFor</vt:lpstr>
      <vt:lpstr>PowerPoint Presentation</vt:lpstr>
      <vt:lpstr>PowerPoint Presentation</vt:lpstr>
      <vt:lpstr>Navigation with Parameters</vt:lpstr>
      <vt:lpstr>2. Using Services </vt:lpstr>
      <vt:lpstr>Using ActivatedRoute</vt:lpstr>
      <vt:lpstr>Using Services</vt:lpstr>
      <vt:lpstr>PowerPoint Presentation</vt:lpstr>
      <vt:lpstr>Using SERVICES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github.com/khirulnizam/ionic5 wasap.my/60129034614</vt:lpstr>
      <vt:lpstr>PowerPoint Presentation</vt:lpstr>
      <vt:lpstr>PowerPoint Presentation</vt:lpstr>
      <vt:lpstr>Play.google.com</vt:lpstr>
      <vt:lpstr>Google Firebase : Console</vt:lpstr>
      <vt:lpstr>Google Firebase : Create new project</vt:lpstr>
      <vt:lpstr>Google Firebase : Project name</vt:lpstr>
      <vt:lpstr>Google Firebase : Accept T&amp;C</vt:lpstr>
      <vt:lpstr>Google Firebase : Project ready and continue</vt:lpstr>
      <vt:lpstr>Google Firebase : Realtime database, automatic scaling</vt:lpstr>
      <vt:lpstr>PowerPoint Presentation</vt:lpstr>
      <vt:lpstr>PowerPoint Presentation</vt:lpstr>
      <vt:lpstr>Google Firebase : Enable test mode</vt:lpstr>
      <vt:lpstr>Google Firestore : add Firebase to app</vt:lpstr>
      <vt:lpstr>Web Apps Firebase Configuration : Copy the highlighted</vt:lpstr>
      <vt:lpstr>PowerPoint Presentation</vt:lpstr>
      <vt:lpstr>Create new Ionic project</vt:lpstr>
      <vt:lpstr>PowerPoint Presentation</vt:lpstr>
      <vt:lpstr>Paste the Firebase configuration to environtment.ts</vt:lpstr>
      <vt:lpstr>Install AngularFirebase plugins</vt:lpstr>
      <vt:lpstr>Filename    src/app/app.module.ts</vt:lpstr>
      <vt:lpstr>Create globally accessible functions in folder services</vt:lpstr>
      <vt:lpstr>Add another page</vt:lpstr>
      <vt:lpstr>PowerPoint Presentation</vt:lpstr>
      <vt:lpstr>Filename src/app/daftar/daftar.page.html</vt:lpstr>
      <vt:lpstr>Filename src/app/daftar/daftar.page.ts</vt:lpstr>
      <vt:lpstr>Filename src/app/daftar/daftar.page.ts</vt:lpstr>
      <vt:lpstr>PowerPoint Presentation</vt:lpstr>
      <vt:lpstr>PowerPoint Presentation</vt:lpstr>
      <vt:lpstr>github.com/khirulnizam/ionic5 wasap.my/60129034614</vt:lpstr>
      <vt:lpstr>Add globally accessible functions in folder services</vt:lpstr>
      <vt:lpstr>Add another page</vt:lpstr>
      <vt:lpstr>PowerPoint Presentation</vt:lpstr>
      <vt:lpstr>Filename src/app/login/login.page.html</vt:lpstr>
      <vt:lpstr>Filename src/app/login/login.page.ts</vt:lpstr>
      <vt:lpstr>github.com/khirulnizam/ionic5 wasap.my/60129034614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Zero To App Mobile Dev Course</dc:title>
  <dc:creator>Mahani</dc:creator>
  <cp:lastModifiedBy>Khirulnizam Abd Rahman</cp:lastModifiedBy>
  <cp:revision>476</cp:revision>
  <dcterms:modified xsi:type="dcterms:W3CDTF">2020-05-12T15:51:05Z</dcterms:modified>
</cp:coreProperties>
</file>